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60" r:id="rId4"/>
  </p:sldMasterIdLst>
  <p:notesMasterIdLst>
    <p:notesMasterId r:id="rId32"/>
  </p:notesMasterIdLst>
  <p:sldIdLst>
    <p:sldId id="348" r:id="rId5"/>
    <p:sldId id="368" r:id="rId6"/>
    <p:sldId id="266" r:id="rId7"/>
    <p:sldId id="369" r:id="rId8"/>
    <p:sldId id="364" r:id="rId9"/>
    <p:sldId id="301" r:id="rId10"/>
    <p:sldId id="355" r:id="rId11"/>
    <p:sldId id="546" r:id="rId12"/>
    <p:sldId id="524" r:id="rId13"/>
    <p:sldId id="547" r:id="rId14"/>
    <p:sldId id="556" r:id="rId15"/>
    <p:sldId id="293" r:id="rId16"/>
    <p:sldId id="296" r:id="rId17"/>
    <p:sldId id="504" r:id="rId18"/>
    <p:sldId id="381" r:id="rId19"/>
    <p:sldId id="382" r:id="rId20"/>
    <p:sldId id="372" r:id="rId21"/>
    <p:sldId id="554" r:id="rId22"/>
    <p:sldId id="555" r:id="rId23"/>
    <p:sldId id="534" r:id="rId24"/>
    <p:sldId id="509" r:id="rId25"/>
    <p:sldId id="550" r:id="rId26"/>
    <p:sldId id="551" r:id="rId27"/>
    <p:sldId id="552" r:id="rId28"/>
    <p:sldId id="553" r:id="rId29"/>
    <p:sldId id="386" r:id="rId30"/>
    <p:sldId id="491"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F8BE0F5-F403-45D8-9124-4B1576B04115}">
          <p14:sldIdLst>
            <p14:sldId id="348"/>
          </p14:sldIdLst>
        </p14:section>
        <p14:section name="Do Now options" id="{0FE23AD4-1D98-44A7-9DFD-A60D225A45E7}">
          <p14:sldIdLst>
            <p14:sldId id="368"/>
            <p14:sldId id="266"/>
            <p14:sldId id="369"/>
          </p14:sldIdLst>
        </p14:section>
        <p14:section name="Lesson Introduction" id="{74EA7949-9924-4F85-A6B5-78EF425FAA0D}">
          <p14:sldIdLst>
            <p14:sldId id="364"/>
            <p14:sldId id="301"/>
            <p14:sldId id="355"/>
          </p14:sldIdLst>
        </p14:section>
        <p14:section name="Introduction" id="{6F7B122B-5F75-D045-A277-992ABBD793C1}">
          <p14:sldIdLst>
            <p14:sldId id="546"/>
            <p14:sldId id="524"/>
            <p14:sldId id="547"/>
            <p14:sldId id="556"/>
          </p14:sldIdLst>
        </p14:section>
        <p14:section name="Talk Tasks and CfUs" id="{4C9413DB-D0EA-4B28-BCAD-DF427EF851DC}">
          <p14:sldIdLst>
            <p14:sldId id="293"/>
            <p14:sldId id="296"/>
            <p14:sldId id="504"/>
            <p14:sldId id="381"/>
            <p14:sldId id="382"/>
          </p14:sldIdLst>
        </p14:section>
        <p14:section name="IP/Activity section" id="{7BE6C088-FF53-8841-BAB4-205CA899FCE1}">
          <p14:sldIdLst>
            <p14:sldId id="372"/>
            <p14:sldId id="554"/>
            <p14:sldId id="555"/>
            <p14:sldId id="534"/>
            <p14:sldId id="509"/>
            <p14:sldId id="550"/>
            <p14:sldId id="551"/>
            <p14:sldId id="552"/>
            <p14:sldId id="553"/>
            <p14:sldId id="386"/>
            <p14:sldId id="491"/>
          </p14:sldIdLst>
        </p14:section>
      </p14:sectionLst>
    </p:ext>
    <p:ext uri="{EFAFB233-063F-42B5-8137-9DF3F51BA10A}">
      <p15:sldGuideLst xmlns:p15="http://schemas.microsoft.com/office/powerpoint/2012/main"/>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71" roundtripDataSignature="AMtx7mjxf6sQMjR3YkxPd/PG2Zf7L8yd4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una O'Brien" initials="SO" lastIdx="65" clrIdx="0">
    <p:extLst>
      <p:ext uri="{19B8F6BF-5375-455C-9EA6-DF929625EA0E}">
        <p15:presenceInfo xmlns:p15="http://schemas.microsoft.com/office/powerpoint/2012/main" userId="S::shauna.obrien@arkonline.org::2cccf8d3-fcb4-4082-ab59-b4bd17c66c6c" providerId="AD"/>
      </p:ext>
    </p:extLst>
  </p:cmAuthor>
  <p:cmAuthor id="2" name="Joanna Scouler" initials="JS" lastIdx="1" clrIdx="1">
    <p:extLst>
      <p:ext uri="{19B8F6BF-5375-455C-9EA6-DF929625EA0E}">
        <p15:presenceInfo xmlns:p15="http://schemas.microsoft.com/office/powerpoint/2012/main" userId="S::joanna.scouler@arkonline.org::da2978bb-3a89-42a2-b6f4-686f2140a0cc" providerId="AD"/>
      </p:ext>
    </p:extLst>
  </p:cmAuthor>
  <p:cmAuthor id="3" name="Kathleen Webb" initials="KW" lastIdx="3" clrIdx="2">
    <p:extLst>
      <p:ext uri="{19B8F6BF-5375-455C-9EA6-DF929625EA0E}">
        <p15:presenceInfo xmlns:p15="http://schemas.microsoft.com/office/powerpoint/2012/main" userId="S::kathleen.webb@arkcurriculumplus.org.uk::cbb8dd05-48af-49e8-b1d0-c6b737c1bd12" providerId="AD"/>
      </p:ext>
    </p:extLst>
  </p:cmAuthor>
  <p:cmAuthor id="4" name="Shauna O'Brien" initials="SO [2]" lastIdx="1" clrIdx="3">
    <p:extLst>
      <p:ext uri="{19B8F6BF-5375-455C-9EA6-DF929625EA0E}">
        <p15:presenceInfo xmlns:p15="http://schemas.microsoft.com/office/powerpoint/2012/main" userId="S::shauna.obrien@arkcurriculumplus.org.uk::2cccf8d3-fcb4-4082-ab59-b4bd17c66c6c" providerId="AD"/>
      </p:ext>
    </p:extLst>
  </p:cmAuthor>
  <p:cmAuthor id="5" name="Emma Taylor" initials="ET" lastIdx="1" clrIdx="4">
    <p:extLst>
      <p:ext uri="{19B8F6BF-5375-455C-9EA6-DF929625EA0E}">
        <p15:presenceInfo xmlns:p15="http://schemas.microsoft.com/office/powerpoint/2012/main" userId="S::e.taylor@kingsolomonacademy.org::78708941-01f8-4eef-b543-9e74222a06a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9193"/>
    <a:srgbClr val="0432FF"/>
    <a:srgbClr val="FF9300"/>
    <a:srgbClr val="FFFF00"/>
    <a:srgbClr val="F2F2E3"/>
    <a:srgbClr val="DCD0DD"/>
    <a:srgbClr val="FFFC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F38D12-C2F2-A949-967C-DD0560D11CCC}" v="5" dt="2025-02-03T13:20:31.750"/>
  </p1510:revLst>
</p1510:revInfo>
</file>

<file path=ppt/tableStyles.xml><?xml version="1.0" encoding="utf-8"?>
<a:tblStyleLst xmlns:a="http://schemas.openxmlformats.org/drawingml/2006/main" def="{B1EB6348-2FFE-48DD-B87E-607CE2353A59}">
  <a:tblStyle styleId="{B1EB6348-2FFE-48DD-B87E-607CE2353A59}"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68"/>
    <p:restoredTop sz="75890" autoAdjust="0"/>
  </p:normalViewPr>
  <p:slideViewPr>
    <p:cSldViewPr snapToGrid="0">
      <p:cViewPr varScale="1">
        <p:scale>
          <a:sx n="76" d="100"/>
          <a:sy n="76" d="100"/>
        </p:scale>
        <p:origin x="432" y="50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6"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71" Type="http://customschemas.google.com/relationships/presentationmetadata" Target="meta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75"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7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7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77" Type="http://schemas.microsoft.com/office/2015/10/relationships/revisionInfo" Target="revisionInfo.xml"/><Relationship Id="rId8" Type="http://schemas.openxmlformats.org/officeDocument/2006/relationships/slide" Target="slides/slide4.xml"/><Relationship Id="rId72" Type="http://schemas.openxmlformats.org/officeDocument/2006/relationships/commentAuthors" Target="commentAuthors.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056354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dirty="0"/>
              <a:t>Suggested exposition:</a:t>
            </a:r>
          </a:p>
          <a:p>
            <a:r>
              <a:rPr lang="en-GB" dirty="0"/>
              <a:t>Let’s now use our own results to determine the concentration of the sulfuric acid we used. </a:t>
            </a:r>
          </a:p>
          <a:p>
            <a:r>
              <a:rPr lang="en-GB" dirty="0"/>
              <a:t>We used 25 cm3 of 0.1 mol/dm3  </a:t>
            </a:r>
            <a:r>
              <a:rPr lang="en-GB" dirty="0" err="1"/>
              <a:t>soidum</a:t>
            </a:r>
            <a:r>
              <a:rPr lang="en-GB" dirty="0"/>
              <a:t> hydroxide solution. </a:t>
            </a:r>
          </a:p>
          <a:p>
            <a:r>
              <a:rPr lang="en-GB" i="1" dirty="0"/>
              <a:t>What can we calculate from this?</a:t>
            </a:r>
          </a:p>
          <a:p>
            <a:r>
              <a:rPr lang="en-GB" b="1" i="1" dirty="0"/>
              <a:t>The number of moles of sodium hydroxide that reacted. </a:t>
            </a:r>
          </a:p>
          <a:p>
            <a:r>
              <a:rPr lang="en-GB" b="1" i="0" dirty="0"/>
              <a:t>Animate working. Remember that we need to convert any volumes in cm3 to dm3, as our concentration is given in mol/dm3. </a:t>
            </a:r>
          </a:p>
          <a:p>
            <a:r>
              <a:rPr lang="en-GB" b="0" i="0" dirty="0"/>
              <a:t>So we can see that 0.0025 moles of sodium hydroxide reacted. </a:t>
            </a:r>
          </a:p>
          <a:p>
            <a:r>
              <a:rPr lang="en-GB" b="0" i="1" dirty="0"/>
              <a:t>What is the mole ratio between sodium hydroxide and sulfuric acid?</a:t>
            </a:r>
          </a:p>
          <a:p>
            <a:r>
              <a:rPr lang="en-GB" b="1" i="1" dirty="0"/>
              <a:t>2:1</a:t>
            </a:r>
          </a:p>
          <a:p>
            <a:r>
              <a:rPr lang="en-GB" b="0" i="1" dirty="0"/>
              <a:t>This means that if 0.0025 mol of sodium hydroxide reacted, how much sulfuric acid reacted?</a:t>
            </a:r>
          </a:p>
          <a:p>
            <a:r>
              <a:rPr lang="en-GB" b="1" i="1" dirty="0"/>
              <a:t>0.00125 mol.</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474043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dirty="0"/>
              <a:t>Suggested exposition:</a:t>
            </a:r>
          </a:p>
          <a:p>
            <a:r>
              <a:rPr lang="en-GB" dirty="0"/>
              <a:t>So we’ve now calculated that 0.00125 mol of sulfuric acid reacted. </a:t>
            </a:r>
          </a:p>
          <a:p>
            <a:r>
              <a:rPr lang="en-GB" dirty="0"/>
              <a:t>How can we calculate the concentration of sulfuric acid?</a:t>
            </a:r>
          </a:p>
          <a:p>
            <a:r>
              <a:rPr lang="en-GB" dirty="0"/>
              <a:t>We can use concentration = number of moles/volume</a:t>
            </a:r>
          </a:p>
          <a:p>
            <a:r>
              <a:rPr lang="en-GB" dirty="0"/>
              <a:t>But what volume do we use?</a:t>
            </a:r>
          </a:p>
          <a:p>
            <a:r>
              <a:rPr lang="en-GB" dirty="0"/>
              <a:t>When doing a titration, the first volume is often not as accurate as later trials because the experimenter is not sure when to expect the end point. But once they know when the end point will be roughly, it is much easier for them to expect it, and therefore collect more accurate results, in subsequent titrations. </a:t>
            </a:r>
          </a:p>
          <a:p>
            <a:r>
              <a:rPr lang="en-GB" dirty="0"/>
              <a:t>As with any measurements in science, we should repeat our experiments and then take an average of our results. </a:t>
            </a:r>
          </a:p>
          <a:p>
            <a:r>
              <a:rPr lang="en-GB" dirty="0"/>
              <a:t>When doing this for titrations, we only use the concordant results. These are results that fall between 0.2 cm3 of each other, meaning that we discount any anomalous results. We then take the mean just from these concordant results. </a:t>
            </a:r>
          </a:p>
          <a:p>
            <a:r>
              <a:rPr lang="en-GB" i="1" dirty="0"/>
              <a:t>Which of these results are concordant?</a:t>
            </a:r>
          </a:p>
          <a:p>
            <a:r>
              <a:rPr lang="en-GB" b="1" i="1" dirty="0"/>
              <a:t>16.5, 16.5 and 16.6. We do not use 18.7 or 16.9 because they are not concordant. </a:t>
            </a:r>
          </a:p>
          <a:p>
            <a:r>
              <a:rPr lang="en-GB" i="1" dirty="0"/>
              <a:t>What is the mean volume of acid used?</a:t>
            </a:r>
          </a:p>
          <a:p>
            <a:r>
              <a:rPr lang="en-GB" b="1" i="1" dirty="0"/>
              <a:t>Mean = (16.5+16.5+16.6)/3</a:t>
            </a:r>
          </a:p>
          <a:p>
            <a:r>
              <a:rPr lang="en-GB" i="1" dirty="0"/>
              <a:t>We can then use this as our volume and divide our number of moles by the volume to determine the concentration of the acid, remembering to convert the volume into dm3!</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784455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This is a common misconception where students assume that the unknown is always the alkali. It is important to use mixed calculation and scenario questions. </a:t>
            </a:r>
          </a:p>
          <a:p>
            <a:endParaRPr lang="en-GB" b="0"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12</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44088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Suggested points:</a:t>
            </a:r>
          </a:p>
          <a:p>
            <a:r>
              <a:rPr lang="en-GB" b="0" dirty="0"/>
              <a:t>The student should only use the concordant results, which are results that fall within 0.2 cm3 of each other (sometimes this value is explicitly stated in exams as 0.1 cm3, but if this value is to be used, it will be stated).</a:t>
            </a:r>
          </a:p>
          <a:p>
            <a:r>
              <a:rPr lang="en-GB" b="0" dirty="0"/>
              <a:t>The first result is often a rough value because the experimenter is not sure when to start watching closely for the end point. This should not be used if it is not concordant, because it will decrease the accuracy of the results (further from the true value). </a:t>
            </a:r>
            <a:br>
              <a:rPr lang="en-GB" b="0" dirty="0"/>
            </a:br>
            <a:r>
              <a:rPr lang="en-GB" b="0" dirty="0"/>
              <a:t>The concordant results should be used to calculate a mean. </a:t>
            </a:r>
          </a:p>
          <a:p>
            <a:endParaRPr lang="en-GB" b="0"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265070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Purpose: </a:t>
            </a:r>
            <a:r>
              <a:rPr lang="en-GB" dirty="0"/>
              <a:t>to check</a:t>
            </a:r>
            <a:r>
              <a:rPr lang="en-GB" baseline="0" dirty="0"/>
              <a:t> that key knowledge from the introduce phase has been learnt and understood.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You may wish to provide students with white boards to enable them to carry out calculations.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dirty="0"/>
              <a:t>1T; 2T; 3F; 4F</a:t>
            </a:r>
          </a:p>
        </p:txBody>
      </p:sp>
      <p:sp>
        <p:nvSpPr>
          <p:cNvPr id="4" name="Slide Number Placeholder 3"/>
          <p:cNvSpPr>
            <a:spLocks noGrp="1"/>
          </p:cNvSpPr>
          <p:nvPr>
            <p:ph type="sldNum" sz="quarter" idx="10"/>
          </p:nvPr>
        </p:nvSpPr>
        <p:spPr/>
        <p:txBody>
          <a:bodyPr/>
          <a:lstStyle/>
          <a:p>
            <a:fld id="{4B7F327E-D879-4193-B0D7-BEE89950DB5C}" type="slidenum">
              <a:rPr lang="en-GB" smtClean="0"/>
              <a:t>14</a:t>
            </a:fld>
            <a:endParaRPr lang="en-GB"/>
          </a:p>
        </p:txBody>
      </p:sp>
    </p:spTree>
    <p:extLst>
      <p:ext uri="{BB962C8B-B14F-4D97-AF65-F5344CB8AC3E}">
        <p14:creationId xmlns:p14="http://schemas.microsoft.com/office/powerpoint/2010/main" val="506375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15</a:t>
            </a:fld>
            <a:endParaRPr lang="en-GB"/>
          </a:p>
        </p:txBody>
      </p:sp>
    </p:spTree>
    <p:extLst>
      <p:ext uri="{BB962C8B-B14F-4D97-AF65-F5344CB8AC3E}">
        <p14:creationId xmlns:p14="http://schemas.microsoft.com/office/powerpoint/2010/main" val="27083953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Purpose: </a:t>
            </a:r>
            <a:r>
              <a:rPr lang="en-GB" b="0" baseline="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a:t>Suggested guidance:</a:t>
            </a:r>
            <a:r>
              <a:rPr lang="en-GB" b="0" baseline="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a:p>
        </p:txBody>
      </p:sp>
      <p:sp>
        <p:nvSpPr>
          <p:cNvPr id="4" name="Slide Number Placeholder 3"/>
          <p:cNvSpPr>
            <a:spLocks noGrp="1"/>
          </p:cNvSpPr>
          <p:nvPr>
            <p:ph type="sldNum" sz="quarter" idx="10"/>
          </p:nvPr>
        </p:nvSpPr>
        <p:spPr/>
        <p:txBody>
          <a:bodyPr/>
          <a:lstStyle/>
          <a:p>
            <a:fld id="{4B7F327E-D879-4193-B0D7-BEE89950DB5C}" type="slidenum">
              <a:rPr lang="en-GB" smtClean="0"/>
              <a:t>16</a:t>
            </a:fld>
            <a:endParaRPr lang="en-GB"/>
          </a:p>
        </p:txBody>
      </p:sp>
    </p:spTree>
    <p:extLst>
      <p:ext uri="{BB962C8B-B14F-4D97-AF65-F5344CB8AC3E}">
        <p14:creationId xmlns:p14="http://schemas.microsoft.com/office/powerpoint/2010/main" val="12572516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2200" b="1" dirty="0"/>
              <a:t>Purpose: </a:t>
            </a:r>
            <a:r>
              <a:rPr lang="en-GB" sz="2200"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sz="2200"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2200"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2200"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2200" b="0" dirty="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04965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2200" b="1" dirty="0"/>
              <a:t>Purpose: </a:t>
            </a:r>
            <a:r>
              <a:rPr lang="en-GB" sz="2200"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sz="2200"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2200"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2200"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2200" b="0" dirty="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77250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2200" b="1" dirty="0"/>
              <a:t>Purpose: </a:t>
            </a:r>
            <a:r>
              <a:rPr lang="en-GB" sz="2200" b="0" dirty="0"/>
              <a:t>The I-We-You section aims to support pupils to build skills that they most commonly need when answering questions associated with this knowledge in the assessment. This section is also used to interleave other content we expect pupils to know at this stage of their education in order that they build a big picture of the science they are learning.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GB" sz="2200" b="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2200" b="0" dirty="0"/>
              <a:t>For the ‘I’ activity, the teacher should model how to answer the question. They can do this by narrating their thinking process aloud, and making links to learning earlier in the lesson explicit.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2200" b="0" dirty="0"/>
              <a:t>For the ‘we’ activity, the teacher and students work though a similar example together, in order to prepare students to be able to answer a similar question independently.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sz="2200" b="0" dirty="0"/>
              <a:t>Opportunities for the ‘you’ activity – independent practise – occur in the activity portion of the lesson once the student is secure enough to process independently.</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19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0259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ea typeface="Century Gothic"/>
                <a:cs typeface="Century Gothic"/>
                <a:sym typeface="Century Gothic"/>
              </a:rPr>
              <a:t>Big idea: Reactions rearrange matter</a:t>
            </a:r>
          </a:p>
          <a:p>
            <a:pPr marL="0" marR="0" lvl="0" indent="0" algn="l" rtl="0">
              <a:lnSpc>
                <a:spcPct val="100000"/>
              </a:lnSpc>
              <a:spcBef>
                <a:spcPts val="0"/>
              </a:spcBef>
              <a:spcAft>
                <a:spcPts val="0"/>
              </a:spcAft>
              <a:buClr>
                <a:srgbClr val="000000"/>
              </a:buClr>
              <a:buSzPts val="2400"/>
              <a:buFont typeface="Arial"/>
              <a:buNone/>
            </a:pPr>
            <a:endParaRPr lang="en-GB" sz="1200" b="1" i="0" u="none" strike="noStrike" cap="none" dirty="0">
              <a:solidFill>
                <a:srgbClr val="1F3864"/>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1F3864"/>
                </a:solidFill>
                <a:latin typeface="Century Gothic"/>
                <a:ea typeface="Century Gothic"/>
                <a:cs typeface="Century Gothic"/>
                <a:sym typeface="Century Gothic"/>
              </a:rPr>
              <a:t>Foundation: </a:t>
            </a:r>
            <a:r>
              <a:rPr lang="en-GB" sz="1200" b="0" i="0" u="none" strike="noStrike" cap="none" dirty="0">
                <a:solidFill>
                  <a:srgbClr val="1F3864"/>
                </a:solidFill>
                <a:latin typeface="Century Gothic"/>
                <a:ea typeface="Century Gothic"/>
                <a:cs typeface="Century Gothic"/>
                <a:sym typeface="Century Gothic"/>
              </a:rPr>
              <a:t>State the pH of an alkaline solution.</a:t>
            </a:r>
          </a:p>
          <a:p>
            <a:pPr marL="0" marR="0" lvl="0" indent="0" algn="l" rtl="0">
              <a:lnSpc>
                <a:spcPct val="100000"/>
              </a:lnSpc>
              <a:spcBef>
                <a:spcPts val="0"/>
              </a:spcBef>
              <a:spcAft>
                <a:spcPts val="0"/>
              </a:spcAft>
              <a:buClr>
                <a:srgbClr val="000000"/>
              </a:buClr>
              <a:buSzPts val="2400"/>
              <a:buFont typeface="Arial"/>
              <a:buNone/>
            </a:pPr>
            <a:r>
              <a:rPr lang="en-GB" sz="1200" b="1" i="0" u="none" strike="noStrike" cap="none" dirty="0">
                <a:solidFill>
                  <a:srgbClr val="7030A0"/>
                </a:solidFill>
                <a:latin typeface="Century Gothic"/>
                <a:ea typeface="Century Gothic"/>
                <a:cs typeface="Century Gothic"/>
                <a:sym typeface="Century Gothic"/>
              </a:rPr>
              <a:t>Stretch: </a:t>
            </a:r>
            <a:r>
              <a:rPr lang="en-GB" sz="1200" b="0" i="0" u="none" strike="noStrike" cap="none" dirty="0">
                <a:solidFill>
                  <a:srgbClr val="7030A0"/>
                </a:solidFill>
                <a:latin typeface="Century Gothic"/>
                <a:ea typeface="Century Gothic"/>
                <a:cs typeface="Century Gothic"/>
                <a:sym typeface="Century Gothic"/>
              </a:rPr>
              <a:t>Write a balanced symbol equation for the reaction between lithium carbonate and sulfuric acid.</a:t>
            </a:r>
            <a:endParaRPr lang="en-GB" sz="1200" b="0" i="0" u="none" strike="noStrike" cap="none" dirty="0">
              <a:solidFill>
                <a:srgbClr val="1F3864"/>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dirty="0"/>
          </a:p>
          <a:p>
            <a:pPr marL="0" lvl="0" indent="0" algn="l" rtl="0">
              <a:lnSpc>
                <a:spcPct val="100000"/>
              </a:lnSpc>
              <a:spcBef>
                <a:spcPts val="0"/>
              </a:spcBef>
              <a:spcAft>
                <a:spcPts val="0"/>
              </a:spcAft>
              <a:buSzPts val="1400"/>
              <a:buNone/>
            </a:pPr>
            <a:r>
              <a:rPr lang="en-GB" b="1" dirty="0"/>
              <a:t>Answers:</a:t>
            </a:r>
          </a:p>
          <a:p>
            <a:pPr marL="0" lvl="0" indent="0" algn="l" rtl="0">
              <a:lnSpc>
                <a:spcPct val="100000"/>
              </a:lnSpc>
              <a:spcBef>
                <a:spcPts val="0"/>
              </a:spcBef>
              <a:spcAft>
                <a:spcPts val="0"/>
              </a:spcAft>
              <a:buSzPts val="1400"/>
              <a:buNone/>
            </a:pPr>
            <a:r>
              <a:rPr lang="en-GB" dirty="0"/>
              <a:t>Foundation: </a:t>
            </a:r>
            <a:r>
              <a:rPr lang="en-GB" sz="1200" b="0" i="0" u="none" strike="noStrike" cap="none" dirty="0">
                <a:solidFill>
                  <a:srgbClr val="1F3864"/>
                </a:solidFill>
                <a:latin typeface="Century Gothic"/>
                <a:sym typeface="Century Gothic"/>
              </a:rPr>
              <a:t>Greater than 7.</a:t>
            </a:r>
            <a:endParaRPr lang="en-GB"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dirty="0"/>
              <a:t>Stretch: </a:t>
            </a:r>
            <a:r>
              <a:rPr lang="en-GB" sz="1200" b="0" i="0" u="none" strike="noStrike" cap="none" dirty="0">
                <a:solidFill>
                  <a:srgbClr val="1F3864"/>
                </a:solidFill>
                <a:latin typeface="Century Gothic"/>
                <a:sym typeface="Century Gothic"/>
              </a:rPr>
              <a:t>Li</a:t>
            </a:r>
            <a:r>
              <a:rPr lang="en-GB" sz="1200" b="0" i="0" u="none" strike="noStrike" cap="none" baseline="-25000" dirty="0">
                <a:solidFill>
                  <a:srgbClr val="1F3864"/>
                </a:solidFill>
                <a:latin typeface="Century Gothic"/>
                <a:sym typeface="Century Gothic"/>
              </a:rPr>
              <a:t>2</a:t>
            </a:r>
            <a:r>
              <a:rPr lang="en-GB" sz="1200" b="0" i="0" u="none" strike="noStrike" cap="none" baseline="0" dirty="0">
                <a:solidFill>
                  <a:srgbClr val="1F3864"/>
                </a:solidFill>
                <a:latin typeface="Century Gothic"/>
                <a:sym typeface="Century Gothic"/>
              </a:rPr>
              <a:t>CO</a:t>
            </a:r>
            <a:r>
              <a:rPr lang="en-GB" sz="1200" b="0" i="0" u="none" strike="noStrike" cap="none" baseline="-25000" dirty="0">
                <a:solidFill>
                  <a:srgbClr val="1F3864"/>
                </a:solidFill>
                <a:latin typeface="Century Gothic"/>
                <a:sym typeface="Century Gothic"/>
              </a:rPr>
              <a:t>3</a:t>
            </a:r>
            <a:r>
              <a:rPr lang="en-GB" sz="1200" b="0" i="0" u="none" strike="noStrike" cap="none" dirty="0">
                <a:solidFill>
                  <a:srgbClr val="1F3864"/>
                </a:solidFill>
                <a:latin typeface="Century Gothic"/>
                <a:sym typeface="Century Gothic"/>
              </a:rPr>
              <a:t> + H</a:t>
            </a:r>
            <a:r>
              <a:rPr lang="en-GB" sz="1200" b="0" i="0" u="none" strike="noStrike" cap="none" baseline="-25000" dirty="0">
                <a:solidFill>
                  <a:srgbClr val="1F3864"/>
                </a:solidFill>
                <a:latin typeface="Century Gothic"/>
                <a:sym typeface="Century Gothic"/>
              </a:rPr>
              <a:t>2</a:t>
            </a:r>
            <a:r>
              <a:rPr lang="en-GB" sz="1200" b="0" i="0" u="none" strike="noStrike" cap="none" dirty="0">
                <a:solidFill>
                  <a:srgbClr val="1F3864"/>
                </a:solidFill>
                <a:latin typeface="Century Gothic"/>
                <a:sym typeface="Century Gothic"/>
              </a:rPr>
              <a:t>SO</a:t>
            </a:r>
            <a:r>
              <a:rPr lang="en-GB" sz="1200" b="0" i="0" u="none" strike="noStrike" cap="none" baseline="-25000" dirty="0">
                <a:solidFill>
                  <a:srgbClr val="1F3864"/>
                </a:solidFill>
                <a:latin typeface="Century Gothic"/>
                <a:sym typeface="Century Gothic"/>
              </a:rPr>
              <a:t>4</a:t>
            </a:r>
            <a:r>
              <a:rPr lang="en-GB" sz="1200" b="0" i="0" u="none" strike="noStrike" cap="none" dirty="0">
                <a:solidFill>
                  <a:srgbClr val="1F3864"/>
                </a:solidFill>
                <a:latin typeface="Century Gothic"/>
                <a:sym typeface="Century Gothic"/>
              </a:rPr>
              <a:t> </a:t>
            </a:r>
            <a:r>
              <a:rPr lang="en-GB" sz="1200" b="0" i="0" u="none" strike="noStrike" cap="none" dirty="0">
                <a:solidFill>
                  <a:srgbClr val="1F3864"/>
                </a:solidFill>
                <a:latin typeface="Century Gothic"/>
                <a:sym typeface="Wingdings" pitchFamily="2" charset="2"/>
              </a:rPr>
              <a:t> Li</a:t>
            </a:r>
            <a:r>
              <a:rPr lang="en-GB" sz="1200" b="0" i="0" u="none" strike="noStrike" cap="none" baseline="-25000" dirty="0">
                <a:solidFill>
                  <a:srgbClr val="1F3864"/>
                </a:solidFill>
                <a:latin typeface="Century Gothic"/>
                <a:sym typeface="Wingdings" pitchFamily="2" charset="2"/>
              </a:rPr>
              <a:t>2</a:t>
            </a:r>
            <a:r>
              <a:rPr lang="en-GB" sz="1200" b="0" i="0" u="none" strike="noStrike" cap="none" dirty="0">
                <a:solidFill>
                  <a:srgbClr val="1F3864"/>
                </a:solidFill>
                <a:latin typeface="Century Gothic"/>
                <a:sym typeface="Wingdings" pitchFamily="2" charset="2"/>
              </a:rPr>
              <a:t>SO</a:t>
            </a:r>
            <a:r>
              <a:rPr lang="en-GB" sz="1200" b="0" i="0" u="none" strike="noStrike" cap="none" baseline="-25000" dirty="0">
                <a:solidFill>
                  <a:srgbClr val="1F3864"/>
                </a:solidFill>
                <a:latin typeface="Century Gothic"/>
                <a:sym typeface="Wingdings" pitchFamily="2" charset="2"/>
              </a:rPr>
              <a:t>4</a:t>
            </a:r>
            <a:r>
              <a:rPr lang="en-GB" sz="1200" b="0" i="0" u="none" strike="noStrike" cap="none" dirty="0">
                <a:solidFill>
                  <a:srgbClr val="1F3864"/>
                </a:solidFill>
                <a:latin typeface="Century Gothic"/>
                <a:sym typeface="Wingdings" pitchFamily="2" charset="2"/>
              </a:rPr>
              <a:t> + H</a:t>
            </a:r>
            <a:r>
              <a:rPr lang="en-GB" sz="1200" b="0" i="0" u="none" strike="noStrike" cap="none" baseline="-25000" dirty="0">
                <a:solidFill>
                  <a:srgbClr val="1F3864"/>
                </a:solidFill>
                <a:latin typeface="Century Gothic"/>
                <a:sym typeface="Wingdings" pitchFamily="2" charset="2"/>
              </a:rPr>
              <a:t>2</a:t>
            </a:r>
            <a:r>
              <a:rPr lang="en-GB" sz="1200" b="0" i="0" u="none" strike="noStrike" cap="none" dirty="0">
                <a:solidFill>
                  <a:srgbClr val="1F3864"/>
                </a:solidFill>
                <a:latin typeface="Century Gothic"/>
                <a:sym typeface="Wingdings" pitchFamily="2" charset="2"/>
              </a:rPr>
              <a:t>O + CO</a:t>
            </a:r>
            <a:r>
              <a:rPr lang="en-GB" sz="1200" b="0" i="0" u="none" strike="noStrike" cap="none" baseline="-25000" dirty="0">
                <a:solidFill>
                  <a:srgbClr val="1F3864"/>
                </a:solidFill>
                <a:latin typeface="Century Gothic"/>
                <a:sym typeface="Wingdings" pitchFamily="2" charset="2"/>
              </a:rPr>
              <a:t>2</a:t>
            </a:r>
            <a:endParaRPr lang="en-GB" baseline="-25000" dirty="0"/>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endParaRPr lang="en-GB" dirty="0"/>
          </a:p>
          <a:p>
            <a:pPr marL="0" lvl="0" indent="0" algn="l" rtl="0">
              <a:lnSpc>
                <a:spcPct val="100000"/>
              </a:lnSpc>
              <a:spcBef>
                <a:spcPts val="0"/>
              </a:spcBef>
              <a:spcAft>
                <a:spcPts val="0"/>
              </a:spcAft>
              <a:buSzPts val="1400"/>
              <a:buNone/>
            </a:pPr>
            <a:endParaRPr dirty="0"/>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2</a:t>
            </a:fld>
            <a:endParaRPr/>
          </a:p>
        </p:txBody>
      </p:sp>
    </p:spTree>
    <p:extLst>
      <p:ext uri="{BB962C8B-B14F-4D97-AF65-F5344CB8AC3E}">
        <p14:creationId xmlns:p14="http://schemas.microsoft.com/office/powerpoint/2010/main" val="1480489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Q1. Answer: 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If students answer B or C, they are not clear on the function of a titration.</a:t>
            </a:r>
            <a:r>
              <a:rPr lang="en-GB" i="0" baseline="0" dirty="0"/>
              <a:t> </a:t>
            </a:r>
            <a:r>
              <a:rPr lang="en-GB" i="1" baseline="0" dirty="0"/>
              <a:t>To fix it, explain the purpose and give students some examples of where titrations may be useful in real life, such as determining concentration of acids in foods or concentration of pollutants in water samples.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Q2. Answer: 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If students answer B or C, they have not recognised function of the indicator. </a:t>
            </a:r>
            <a:r>
              <a:rPr lang="en-GB" i="1" baseline="0" dirty="0"/>
              <a:t>To fix it, review the function of the indicator and explain why phenolphthalein would be used rather than Universal indicator.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Q3. Answer: 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baseline="0" dirty="0"/>
              <a:t>If students answer A, they have taken the number of moles of the hydrochloric acid and missed the final two steps. If students answer B, they have used the 1:1 mole ratio but have multiplied number of moles by volumes. </a:t>
            </a:r>
            <a:r>
              <a:rPr lang="en-GB" i="1" baseline="0" dirty="0"/>
              <a:t>To fix it, model how to lay out and solve this question and give students further practice.</a:t>
            </a:r>
            <a:endParaRPr lang="en-GB" i="0" baseline="0"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06891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27</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r>
              <a:rPr lang="en-GB" sz="1200" b="1" i="0" u="none" strike="noStrike" cap="none" dirty="0">
                <a:solidFill>
                  <a:srgbClr val="1F3864"/>
                </a:solidFill>
                <a:latin typeface="Century Gothic"/>
                <a:sym typeface="Century Gothic"/>
              </a:rPr>
              <a:t>Drill answers:</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mol</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dm</a:t>
            </a:r>
            <a:r>
              <a:rPr lang="en-GB" sz="1200" b="0" i="0" u="none" strike="noStrike" cap="none" baseline="30000" dirty="0">
                <a:solidFill>
                  <a:srgbClr val="1F3864"/>
                </a:solidFill>
                <a:latin typeface="Century Gothic"/>
                <a:sym typeface="Century Gothic"/>
              </a:rPr>
              <a:t>3</a:t>
            </a:r>
          </a:p>
          <a:p>
            <a:pPr marL="228600" marR="0" lvl="0" indent="-228600" algn="l" defTabSz="914400" rtl="0" eaLnBrk="1" fontAlgn="auto" latinLnBrk="0" hangingPunct="1">
              <a:lnSpc>
                <a:spcPct val="100000"/>
              </a:lnSpc>
              <a:spcBef>
                <a:spcPts val="0"/>
              </a:spcBef>
              <a:spcAft>
                <a:spcPts val="0"/>
              </a:spcAft>
              <a:buClr>
                <a:srgbClr val="000000"/>
              </a:buClr>
              <a:buSzPts val="2400"/>
              <a:buFont typeface="Arial"/>
              <a:buAutoNum type="arabicPeriod"/>
              <a:tabLst/>
              <a:defRPr/>
            </a:pPr>
            <a:r>
              <a:rPr lang="en-GB" sz="1200" b="0" i="0" u="none" strike="noStrike" cap="none" baseline="0" dirty="0">
                <a:solidFill>
                  <a:srgbClr val="1F3864"/>
                </a:solidFill>
                <a:latin typeface="Century Gothic"/>
                <a:sym typeface="Century Gothic"/>
              </a:rPr>
              <a:t>0.05 dm</a:t>
            </a:r>
            <a:r>
              <a:rPr lang="en-GB" sz="1200" b="0" i="0" u="none" strike="noStrike" cap="none" baseline="30000" dirty="0">
                <a:solidFill>
                  <a:srgbClr val="1F3864"/>
                </a:solidFill>
                <a:latin typeface="Century Gothic"/>
                <a:sym typeface="Century Gothic"/>
              </a:rPr>
              <a:t>3</a:t>
            </a:r>
          </a:p>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b="0" i="0" u="none" strike="noStrike" cap="none" baseline="30000" dirty="0">
              <a:solidFill>
                <a:srgbClr val="1F3864"/>
              </a:solidFill>
              <a:latin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3</a:t>
            </a:fld>
            <a:endParaRPr/>
          </a:p>
        </p:txBody>
      </p:sp>
    </p:spTree>
    <p:extLst>
      <p:ext uri="{BB962C8B-B14F-4D97-AF65-F5344CB8AC3E}">
        <p14:creationId xmlns:p14="http://schemas.microsoft.com/office/powerpoint/2010/main" val="2994351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400"/>
              <a:buFont typeface="Arial"/>
              <a:buNone/>
              <a:tabLst/>
              <a:defRPr/>
            </a:pPr>
            <a:endParaRPr lang="en-GB" sz="1200" dirty="0">
              <a:solidFill>
                <a:schemeClr val="dk1"/>
              </a:solidFill>
              <a:latin typeface="Century Gothic"/>
              <a:ea typeface="Century Gothic"/>
              <a:cs typeface="Century Gothic"/>
              <a:sym typeface="Century Gothic"/>
            </a:endParaRPr>
          </a:p>
        </p:txBody>
      </p:sp>
      <p:sp>
        <p:nvSpPr>
          <p:cNvPr id="81" name="Google Shape;81;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4</a:t>
            </a:fld>
            <a:endParaRPr/>
          </a:p>
        </p:txBody>
      </p:sp>
    </p:spTree>
    <p:extLst>
      <p:ext uri="{BB962C8B-B14F-4D97-AF65-F5344CB8AC3E}">
        <p14:creationId xmlns:p14="http://schemas.microsoft.com/office/powerpoint/2010/main" val="2113291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t>Big idea: Reactions rearrange matter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In this lesson, students will review the function of a titration and the method before applying their knowledge of moles and concentration to calculating unknown concentrations from titration results.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a:r>
              <a:rPr lang="en-GB" sz="1200" b="1" kern="1200" dirty="0">
                <a:solidFill>
                  <a:schemeClr val="tx1"/>
                </a:solidFill>
                <a:effectLst/>
                <a:latin typeface="+mn-lt"/>
                <a:ea typeface="+mn-ea"/>
                <a:cs typeface="+mn-cs"/>
              </a:rPr>
              <a:t>Suggested Hook:</a:t>
            </a:r>
          </a:p>
          <a:p>
            <a:pPr marL="0"/>
            <a:r>
              <a:rPr lang="en-GB" b="0" i="0" dirty="0">
                <a:solidFill>
                  <a:srgbClr val="333333"/>
                </a:solidFill>
                <a:effectLst/>
                <a:latin typeface="open-sans"/>
              </a:rPr>
              <a:t>What is the function of a titration? How could they be useful to us in everyday life?</a:t>
            </a: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Guidance:</a:t>
            </a:r>
          </a:p>
          <a:p>
            <a:r>
              <a:rPr lang="en-US" b="0" dirty="0"/>
              <a:t>See unit overview document and planning guidance to see how these objectives are typically assessed at GCSE, including examples of what students should be able to do following this lesson.</a:t>
            </a:r>
          </a:p>
          <a:p>
            <a:r>
              <a:rPr lang="en-US" b="1" dirty="0"/>
              <a:t>Planning for different needs:</a:t>
            </a:r>
          </a:p>
          <a:p>
            <a:r>
              <a:rPr lang="en-US" b="0" dirty="0"/>
              <a:t>The learning objectives given on this slide are suggested based on the most common requirements for exams, however they can be adapted based on the needs of different classes.</a:t>
            </a:r>
          </a:p>
          <a:p>
            <a:r>
              <a:rPr lang="en-US" b="0" dirty="0"/>
              <a:t>For best practice, the unit preparation booklet should be used to determine the appropriate focus of lessons within the unit. </a:t>
            </a:r>
          </a:p>
          <a:p>
            <a:r>
              <a:rPr lang="en-US" b="0" dirty="0"/>
              <a:t>While it is not possible to explicitly split content into levelled grades, we recommend that lesson objectives can be classified as critical, core or stretch. </a:t>
            </a:r>
          </a:p>
          <a:p>
            <a:r>
              <a:rPr lang="en-US" b="0" i="1" dirty="0"/>
              <a:t>Critical</a:t>
            </a:r>
            <a:r>
              <a:rPr lang="en-US" b="0" dirty="0"/>
              <a:t>: the content or skill is essential for all students to be able to progress.</a:t>
            </a:r>
          </a:p>
          <a:p>
            <a:r>
              <a:rPr lang="en-US" b="0" i="1" dirty="0"/>
              <a:t>Core</a:t>
            </a:r>
            <a:r>
              <a:rPr lang="en-US" b="0" dirty="0"/>
              <a:t>: the content or skill is important for students to progress, but other opportunities may be available to revisit it.</a:t>
            </a:r>
          </a:p>
          <a:p>
            <a:r>
              <a:rPr lang="en-US" b="0" i="1" dirty="0"/>
              <a:t>Stretch</a:t>
            </a:r>
            <a:r>
              <a:rPr lang="en-US" b="0" dirty="0"/>
              <a:t>: the content or skill may not be essential for all students but is important for students aiming for the highest grades.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0" i="1" dirty="0"/>
              <a:t>Key skill: </a:t>
            </a:r>
            <a:r>
              <a:rPr lang="en-US" b="0" dirty="0"/>
              <a:t>this is a crucial skill being developed in this unit as part of the skill mapping</a:t>
            </a:r>
          </a:p>
          <a:p>
            <a:endParaRPr lang="en-US" dirty="0"/>
          </a:p>
          <a:p>
            <a:r>
              <a:rPr lang="en-GB" sz="1800" b="1" dirty="0">
                <a:effectLst/>
                <a:highlight>
                  <a:srgbClr val="00FF00"/>
                </a:highlight>
                <a:latin typeface="Century Gothic" panose="020B0502020202020204" pitchFamily="34" charset="0"/>
                <a:ea typeface="Calibri" panose="020F0502020204030204" pitchFamily="34" charset="0"/>
                <a:cs typeface="Arial" panose="020B0604020202020204" pitchFamily="34" charset="0"/>
              </a:rPr>
              <a:t>C4.3.13 Lesson Objectives:</a:t>
            </a:r>
          </a:p>
          <a:p>
            <a:r>
              <a:rPr lang="en-US" sz="1800" dirty="0">
                <a:latin typeface="Century Gothic" panose="020B0502020202020204" pitchFamily="34" charset="0"/>
              </a:rPr>
              <a:t>Critical: Explain the purpose of a titration</a:t>
            </a:r>
          </a:p>
          <a:p>
            <a:r>
              <a:rPr lang="en-US" sz="1800" dirty="0">
                <a:latin typeface="Century Gothic" panose="020B0502020202020204" pitchFamily="34" charset="0"/>
              </a:rPr>
              <a:t>Critical: Use the equation that links concentration, volume and amount of substance</a:t>
            </a:r>
          </a:p>
          <a:p>
            <a:r>
              <a:rPr lang="en-US" sz="1800" dirty="0">
                <a:latin typeface="Century Gothic" panose="020B0502020202020204" pitchFamily="34" charset="0"/>
              </a:rPr>
              <a:t>Core: Use mole ratios to calculate an unknown concentration</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6</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33245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1200"/>
              <a:buFont typeface="Calibri"/>
              <a:buNone/>
              <a:tabLst/>
              <a:defRPr/>
            </a:pPr>
            <a:r>
              <a:rPr lang="en-GB" b="1" dirty="0"/>
              <a:t>Purpose: </a:t>
            </a:r>
            <a:r>
              <a:rPr lang="en-GB" dirty="0"/>
              <a:t>to spend time on any gaps identified in previous learning from exit ticket.</a:t>
            </a:r>
          </a:p>
          <a:p>
            <a:pPr marL="0" marR="0" lvl="0" indent="0" algn="l" rtl="0">
              <a:lnSpc>
                <a:spcPct val="100000"/>
              </a:lnSpc>
              <a:spcBef>
                <a:spcPts val="0"/>
              </a:spcBef>
              <a:spcAft>
                <a:spcPts val="0"/>
              </a:spcAft>
              <a:buClr>
                <a:schemeClr val="dk1"/>
              </a:buClr>
              <a:buSzPts val="1200"/>
              <a:buFont typeface="Calibri"/>
              <a:buNone/>
            </a:pPr>
            <a:endParaRPr lang="en-GB" dirty="0"/>
          </a:p>
          <a:p>
            <a:pPr marL="0" marR="0" lvl="0" indent="0" algn="l" rtl="0">
              <a:lnSpc>
                <a:spcPct val="100000"/>
              </a:lnSpc>
              <a:spcBef>
                <a:spcPts val="0"/>
              </a:spcBef>
              <a:spcAft>
                <a:spcPts val="0"/>
              </a:spcAft>
              <a:buClr>
                <a:schemeClr val="dk1"/>
              </a:buClr>
              <a:buSzPts val="1200"/>
              <a:buFont typeface="Calibri"/>
              <a:buNone/>
            </a:pPr>
            <a:r>
              <a:rPr lang="en-GB" b="1" dirty="0"/>
              <a:t>Fix-it guidance from previous exit ticket:</a:t>
            </a:r>
            <a:endParaRPr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Q1. Answer: 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If students answer B, this is a common misconception that ’all the acid or alkali has been used up’, which is a confusion about the volume of one reactant running out. If students answer C, they have confused the end point with the titre. </a:t>
            </a:r>
            <a:r>
              <a:rPr lang="en-GB" i="1" baseline="0" dirty="0"/>
              <a:t>To fix it, review the meaning of the end point of a titration.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Q2. Answer: 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If students answer B or C, they have not recognised the function of the indicator. Answering C shows that students have chosen a generic ‘advantage’. </a:t>
            </a:r>
            <a:r>
              <a:rPr lang="en-GB" i="1" baseline="0" dirty="0"/>
              <a:t>To fix it, you may wish to demo quickly a titration using universal indicator, showing how subjective the end point would be and explain why phenolphthalein would be used rather than Universal indicator.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Q3. Answer: 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i="0" baseline="0" dirty="0"/>
              <a:t>If students answer A or B, they have not linked the precision of measurements to the resolution of equipment. </a:t>
            </a:r>
            <a:r>
              <a:rPr lang="en-GB" i="1" baseline="0" dirty="0"/>
              <a:t>To fix it, review the meaning of precise measurements and model for students how different measurements would result from using less precise instruments. </a:t>
            </a:r>
            <a:endParaRPr lang="en-GB" i="0" baseline="0" dirty="0"/>
          </a:p>
          <a:p>
            <a:pPr marL="0" lvl="0" indent="0" algn="l" rtl="0">
              <a:lnSpc>
                <a:spcPct val="100000"/>
              </a:lnSpc>
              <a:spcBef>
                <a:spcPts val="0"/>
              </a:spcBef>
              <a:spcAft>
                <a:spcPts val="0"/>
              </a:spcAft>
              <a:buSzPts val="1400"/>
              <a:buNone/>
            </a:pPr>
            <a:endParaRPr dirty="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7</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b="1" dirty="0"/>
              <a:t>Suggested exposition:</a:t>
            </a:r>
          </a:p>
          <a:p>
            <a:r>
              <a:rPr lang="en-GB" dirty="0"/>
              <a:t>So we know the function of a titration is to determine an unknown concentration, using the neutralisation reaction between an acid and an alkali. Based on the balanced chemical equation, we can use a known concentration of a known volume of one reactant to determine the number of moles that reacted. We can then use the balanced equation to show how many moles of the other reactant reacted. We can then use the volume that neutralises this reactant to determine its concentration.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240912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Suggested exposition:</a:t>
            </a:r>
          </a:p>
          <a:p>
            <a:r>
              <a:rPr lang="en-US" sz="1200" dirty="0">
                <a:latin typeface="Century Gothic" panose="020B0502020202020204" pitchFamily="34" charset="0"/>
              </a:rPr>
              <a:t>Let’s have a quick review of how we can use a balanced chemical equation quantitatively. </a:t>
            </a:r>
          </a:p>
          <a:p>
            <a:r>
              <a:rPr lang="en-US" sz="1200" dirty="0">
                <a:latin typeface="Century Gothic" panose="020B0502020202020204" pitchFamily="34" charset="0"/>
              </a:rPr>
              <a:t>In a neutralisation reaction, if we know </a:t>
            </a:r>
          </a:p>
          <a:p>
            <a:pPr marL="457200" indent="-457200">
              <a:buFont typeface="+mj-lt"/>
              <a:buAutoNum type="arabicPeriod"/>
            </a:pPr>
            <a:r>
              <a:rPr lang="en-US" sz="1200" dirty="0">
                <a:latin typeface="Century Gothic" panose="020B0502020202020204" pitchFamily="34" charset="0"/>
              </a:rPr>
              <a:t>the </a:t>
            </a:r>
            <a:r>
              <a:rPr lang="en-US" sz="1200" b="1" dirty="0">
                <a:latin typeface="Century Gothic" panose="020B0502020202020204" pitchFamily="34" charset="0"/>
              </a:rPr>
              <a:t>balanced chemical equation </a:t>
            </a:r>
            <a:r>
              <a:rPr lang="en-US" sz="1200" dirty="0">
                <a:latin typeface="Century Gothic" panose="020B0502020202020204" pitchFamily="34" charset="0"/>
              </a:rPr>
              <a:t>for the reaction</a:t>
            </a:r>
          </a:p>
          <a:p>
            <a:pPr marL="457200" indent="-457200">
              <a:buFont typeface="+mj-lt"/>
              <a:buAutoNum type="arabicPeriod"/>
            </a:pPr>
            <a:r>
              <a:rPr lang="en-US" sz="1200" dirty="0">
                <a:latin typeface="Century Gothic" panose="020B0502020202020204" pitchFamily="34" charset="0"/>
              </a:rPr>
              <a:t>the </a:t>
            </a:r>
            <a:r>
              <a:rPr lang="en-US" sz="1200" b="1" dirty="0">
                <a:latin typeface="Century Gothic" panose="020B0502020202020204" pitchFamily="34" charset="0"/>
              </a:rPr>
              <a:t>concentration and volume of one reactant</a:t>
            </a:r>
          </a:p>
          <a:p>
            <a:pPr marL="457200" indent="-457200">
              <a:buFont typeface="+mj-lt"/>
              <a:buAutoNum type="arabicPeriod"/>
            </a:pPr>
            <a:r>
              <a:rPr lang="en-US" sz="1200" dirty="0">
                <a:latin typeface="Century Gothic" panose="020B0502020202020204" pitchFamily="34" charset="0"/>
              </a:rPr>
              <a:t>the </a:t>
            </a:r>
            <a:r>
              <a:rPr lang="en-US" sz="1200" b="1" dirty="0">
                <a:latin typeface="Century Gothic" panose="020B0502020202020204" pitchFamily="34" charset="0"/>
              </a:rPr>
              <a:t>volume of the other reactant</a:t>
            </a:r>
          </a:p>
          <a:p>
            <a:r>
              <a:rPr lang="en-US" sz="1200" dirty="0">
                <a:latin typeface="Century Gothic" panose="020B0502020202020204" pitchFamily="34" charset="0"/>
              </a:rPr>
              <a:t>…we can calculate the concentration of the other reactant!</a:t>
            </a:r>
          </a:p>
          <a:p>
            <a:r>
              <a:rPr lang="en-US" sz="1200" dirty="0">
                <a:latin typeface="Century Gothic" panose="020B0502020202020204" pitchFamily="34" charset="0"/>
              </a:rPr>
              <a:t>Let’s take this example of a neutralisation reaction. We can see that the molar ratio of alkali: acid (alkali to acid) is 2:1. So however many moles of alkali reacts, half of that number of moles of acid will react.</a:t>
            </a:r>
          </a:p>
          <a:p>
            <a:r>
              <a:rPr lang="en-US" sz="1200" dirty="0">
                <a:latin typeface="Century Gothic" panose="020B0502020202020204" pitchFamily="34" charset="0"/>
              </a:rPr>
              <a:t>We are given some information about both the alkali and the acid.</a:t>
            </a:r>
          </a:p>
          <a:p>
            <a:r>
              <a:rPr lang="en-US" sz="1200" dirty="0">
                <a:latin typeface="Century Gothic" panose="020B0502020202020204" pitchFamily="34" charset="0"/>
              </a:rPr>
              <a:t>For the alkali, I can see that 25 dm</a:t>
            </a:r>
            <a:r>
              <a:rPr lang="en-US" sz="1200" baseline="30000" dirty="0">
                <a:latin typeface="Century Gothic" panose="020B0502020202020204" pitchFamily="34" charset="0"/>
              </a:rPr>
              <a:t>3</a:t>
            </a:r>
            <a:r>
              <a:rPr lang="en-US" sz="1200" baseline="0" dirty="0">
                <a:latin typeface="Century Gothic" panose="020B0502020202020204" pitchFamily="34" charset="0"/>
              </a:rPr>
              <a:t> is the volume of alkali that reacted.</a:t>
            </a:r>
          </a:p>
          <a:p>
            <a:r>
              <a:rPr lang="en-US" sz="1200" baseline="0" dirty="0">
                <a:latin typeface="Century Gothic" panose="020B0502020202020204" pitchFamily="34" charset="0"/>
              </a:rPr>
              <a:t>This alkali has a concentration of 2 mol/dm</a:t>
            </a:r>
            <a:r>
              <a:rPr lang="en-US" sz="1200" baseline="30000" dirty="0">
                <a:latin typeface="Century Gothic" panose="020B0502020202020204" pitchFamily="34" charset="0"/>
              </a:rPr>
              <a:t>3</a:t>
            </a:r>
            <a:r>
              <a:rPr lang="en-US" sz="1200" baseline="0" dirty="0">
                <a:latin typeface="Century Gothic" panose="020B0502020202020204" pitchFamily="34" charset="0"/>
              </a:rPr>
              <a:t>. </a:t>
            </a:r>
          </a:p>
          <a:p>
            <a:r>
              <a:rPr lang="en-US" sz="1200" baseline="0" dirty="0">
                <a:latin typeface="Century Gothic" panose="020B0502020202020204" pitchFamily="34" charset="0"/>
              </a:rPr>
              <a:t>So, I know both the volume and concentration of the alkali. </a:t>
            </a:r>
            <a:r>
              <a:rPr lang="en-US" sz="1200" i="1" baseline="0" dirty="0">
                <a:latin typeface="Century Gothic" panose="020B0502020202020204" pitchFamily="34" charset="0"/>
              </a:rPr>
              <a:t>What does that allow me to calculate? </a:t>
            </a:r>
            <a:r>
              <a:rPr lang="en-US" sz="1200" b="1" i="1" baseline="0" dirty="0">
                <a:latin typeface="Century Gothic" panose="020B0502020202020204" pitchFamily="34" charset="0"/>
              </a:rPr>
              <a:t>The number of moles.</a:t>
            </a:r>
          </a:p>
          <a:p>
            <a:r>
              <a:rPr lang="en-US" sz="1200" b="0" i="0" baseline="0" dirty="0">
                <a:latin typeface="Century Gothic" panose="020B0502020202020204" pitchFamily="34" charset="0"/>
              </a:rPr>
              <a:t>Number of moles can be calculated by multiplying concentration by volume. If we do this calculation we can see that 0.5 moles of alkali reacted.</a:t>
            </a:r>
          </a:p>
          <a:p>
            <a:r>
              <a:rPr lang="en-US" sz="1200" b="0" i="0" baseline="0" dirty="0">
                <a:latin typeface="Century Gothic" panose="020B0502020202020204" pitchFamily="34" charset="0"/>
              </a:rPr>
              <a:t>Now let’s go back to the molar ratio.</a:t>
            </a:r>
          </a:p>
          <a:p>
            <a:r>
              <a:rPr lang="en-US" sz="1200" dirty="0">
                <a:latin typeface="Century Gothic" panose="020B0502020202020204" pitchFamily="34" charset="0"/>
              </a:rPr>
              <a:t>As we said before, we can see that the molar ratio of alkali: acid (alkali to acid) is 2:1. </a:t>
            </a:r>
          </a:p>
          <a:p>
            <a:r>
              <a:rPr lang="en-US" sz="1200" b="0" i="0" baseline="0" dirty="0">
                <a:latin typeface="Century Gothic" panose="020B0502020202020204" pitchFamily="34" charset="0"/>
              </a:rPr>
              <a:t>So if we have 0.5 moles of alkali, we must have half of that number of moles of acid – that’s 0.025 moles.</a:t>
            </a:r>
          </a:p>
          <a:p>
            <a:r>
              <a:rPr lang="en-US" sz="1200" b="0" i="0" baseline="0" dirty="0">
                <a:latin typeface="Century Gothic" panose="020B0502020202020204" pitchFamily="34" charset="0"/>
              </a:rPr>
              <a:t>Now looking at the acid, we know we have 0.025 moles of acid. And we know that we have a volume of 15 dm</a:t>
            </a:r>
            <a:r>
              <a:rPr lang="en-US" sz="1200" b="0" i="0" baseline="30000" dirty="0">
                <a:latin typeface="Century Gothic" panose="020B0502020202020204" pitchFamily="34" charset="0"/>
              </a:rPr>
              <a:t>3</a:t>
            </a:r>
            <a:r>
              <a:rPr lang="en-US" sz="1200" b="0" i="0" baseline="0" dirty="0">
                <a:latin typeface="Century Gothic" panose="020B0502020202020204" pitchFamily="34" charset="0"/>
              </a:rPr>
              <a:t>. We need to find out the concentration of the acid. </a:t>
            </a:r>
            <a:r>
              <a:rPr lang="en-US" sz="1200" b="0" i="1" baseline="0" dirty="0">
                <a:latin typeface="Century Gothic" panose="020B0502020202020204" pitchFamily="34" charset="0"/>
              </a:rPr>
              <a:t>What formula can we use? </a:t>
            </a:r>
            <a:r>
              <a:rPr lang="en-US" sz="1200" b="1" i="1" baseline="0" dirty="0">
                <a:latin typeface="Century Gothic" panose="020B0502020202020204" pitchFamily="34" charset="0"/>
              </a:rPr>
              <a:t>Concentration = number of moles divided by volume.</a:t>
            </a:r>
          </a:p>
          <a:p>
            <a:r>
              <a:rPr lang="en-US" sz="1200" b="0" i="0" baseline="0" dirty="0">
                <a:latin typeface="Century Gothic" panose="020B0502020202020204" pitchFamily="34" charset="0"/>
              </a:rPr>
              <a:t>So, let’s plug those numbers into the formula. We can see that the concentration of the acid is 0.002 mol/dm</a:t>
            </a:r>
            <a:r>
              <a:rPr lang="en-US" sz="1200" b="0" i="0" baseline="30000" dirty="0">
                <a:latin typeface="Century Gothic" panose="020B0502020202020204" pitchFamily="34" charset="0"/>
              </a:rPr>
              <a:t>3</a:t>
            </a:r>
            <a:r>
              <a:rPr lang="en-US" sz="1200" b="0" i="0" baseline="0" dirty="0">
                <a:latin typeface="Century Gothic" panose="020B0502020202020204" pitchFamily="34" charset="0"/>
              </a:rPr>
              <a:t>.</a:t>
            </a:r>
          </a:p>
          <a:p>
            <a:r>
              <a:rPr lang="en-US" sz="1200" b="0" i="0" baseline="0" dirty="0">
                <a:latin typeface="Century Gothic" panose="020B0502020202020204" pitchFamily="34" charset="0"/>
              </a:rPr>
              <a:t>So let’s recap what we did here. </a:t>
            </a:r>
          </a:p>
          <a:p>
            <a:r>
              <a:rPr lang="en-US" sz="1200" b="0" i="0" baseline="0" dirty="0">
                <a:latin typeface="Century Gothic" panose="020B0502020202020204" pitchFamily="34" charset="0"/>
              </a:rPr>
              <a:t>We had an acid and alkali reacting in a neutralisation reaction.</a:t>
            </a:r>
          </a:p>
          <a:p>
            <a:r>
              <a:rPr lang="en-US" sz="1200" b="0" i="0" baseline="0" dirty="0">
                <a:latin typeface="Century Gothic" panose="020B0502020202020204" pitchFamily="34" charset="0"/>
              </a:rPr>
              <a:t>We knew the volume and the concentration of one of these, which allowed us to calculate the number of moles of that reactant.</a:t>
            </a:r>
          </a:p>
          <a:p>
            <a:r>
              <a:rPr lang="en-US" sz="1200" b="0" i="0" baseline="0" dirty="0">
                <a:latin typeface="Century Gothic" panose="020B0502020202020204" pitchFamily="34" charset="0"/>
              </a:rPr>
              <a:t>Knowing the number of moles of one reactant let’s us calculate the number of moles of the other reactant, because we know the molar ratio.</a:t>
            </a:r>
          </a:p>
          <a:p>
            <a:r>
              <a:rPr lang="en-US" sz="1200" b="0" i="0" baseline="0" dirty="0">
                <a:latin typeface="Century Gothic" panose="020B0502020202020204" pitchFamily="34" charset="0"/>
              </a:rPr>
              <a:t>That then gives us enough information to calculate the concentration of the second reactant, because we now know the number of moles and the volume.</a:t>
            </a:r>
          </a:p>
          <a:p>
            <a:endParaRPr lang="en-US" sz="1200" b="0" i="0" dirty="0">
              <a:latin typeface="Century Gothic" panose="020B0502020202020204" pitchFamily="34" charset="0"/>
            </a:endParaRPr>
          </a:p>
          <a:p>
            <a:r>
              <a:rPr lang="en-US" sz="1200" b="0" i="0" dirty="0">
                <a:latin typeface="Century Gothic" panose="020B0502020202020204" pitchFamily="34" charset="0"/>
              </a:rPr>
              <a:t>Let’s use our own measured values now to determine our unknown concentration. </a:t>
            </a:r>
          </a:p>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dirty="0">
              <a:latin typeface="Century Gothic" panose="020B0502020202020204" pitchFamily="34" charset="0"/>
            </a:endParaRP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9</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630181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1_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2216417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406090355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257316440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399397594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alk Task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Century Gothic" panose="020B0502020202020204" pitchFamily="34" charset="0"/>
            </a:endParaRPr>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10756514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3923108995"/>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247858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156931179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178491038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428174400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dirty="0"/>
              <a:t>Title</a:t>
            </a:r>
            <a:endParaRPr lang="en-US" dirty="0"/>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dirty="0">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974161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327438764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2441013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315982263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2161079"/>
      </p:ext>
    </p:extLst>
  </p:cSld>
  <p:clrMap bg1="lt1" tx1="dk1" bg2="lt2" tx2="dk2" accent1="accent1" accent2="accent2" accent3="accent3" accent4="accent4" accent5="accent5" accent6="accent6" hlink="hlink" folHlink="folHlink"/>
  <p:sldLayoutIdLst>
    <p:sldLayoutId id="2147483776" r:id="rId1"/>
    <p:sldLayoutId id="2147483674" r:id="rId2"/>
    <p:sldLayoutId id="2147483675" r:id="rId3"/>
    <p:sldLayoutId id="2147483664" r:id="rId4"/>
    <p:sldLayoutId id="2147483666" r:id="rId5"/>
    <p:sldLayoutId id="2147483774" r:id="rId6"/>
    <p:sldLayoutId id="2147483667" r:id="rId7"/>
    <p:sldLayoutId id="2147483777" r:id="rId8"/>
    <p:sldLayoutId id="2147483668" r:id="rId9"/>
    <p:sldLayoutId id="2147483669" r:id="rId10"/>
    <p:sldLayoutId id="2147483670" r:id="rId11"/>
    <p:sldLayoutId id="2147483677" r:id="rId12"/>
    <p:sldLayoutId id="2147483778" r:id="rId13"/>
    <p:sldLayoutId id="2147483779" r:id="rId14"/>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1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2.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9.xml"/><Relationship Id="rId5" Type="http://schemas.openxmlformats.org/officeDocument/2006/relationships/image" Target="../media/image61.png"/><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hyperlink" Target="mailto:sciencemastery@arkonline.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tiff"/><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indent="-342900">
              <a:buFont typeface="Arial" panose="020B0604020202020204" pitchFamily="34" charset="0"/>
              <a:buChar char="•"/>
            </a:pPr>
            <a:r>
              <a:rPr lang="en-US" sz="1600">
                <a:latin typeface="Century Gothic" panose="020B0502020202020204" pitchFamily="34" charset="0"/>
              </a:rPr>
              <a:t>Prior to teaching this lesson, please refer to the ‘Unit Overview and Planning Document’.</a:t>
            </a:r>
          </a:p>
          <a:p>
            <a:pPr marL="342900" indent="-342900">
              <a:buFont typeface="Arial" panose="020B0604020202020204" pitchFamily="34" charset="0"/>
              <a:buChar char="•"/>
            </a:pPr>
            <a:r>
              <a:rPr lang="en-US" sz="1600">
                <a:latin typeface="Century Gothic" panose="020B0502020202020204" pitchFamily="34" charset="0"/>
              </a:rPr>
              <a:t>Further guidance on planning Science Mastery lessons can be found in the detailed planning guidance document.</a:t>
            </a:r>
          </a:p>
          <a:p>
            <a:pPr marL="342900" indent="-342900">
              <a:buFont typeface="Arial" panose="020B0604020202020204" pitchFamily="34" charset="0"/>
              <a:buChar char="•"/>
            </a:pPr>
            <a:r>
              <a:rPr lang="en-US" sz="1600">
                <a:latin typeface="Century Gothic" panose="020B0502020202020204" pitchFamily="34" charset="0"/>
              </a:rPr>
              <a:t>Refer to the ‘</a:t>
            </a:r>
            <a:r>
              <a:rPr lang="en-US" sz="1600" b="1">
                <a:latin typeface="Century Gothic" panose="020B0502020202020204" pitchFamily="34" charset="0"/>
              </a:rPr>
              <a:t>notes</a:t>
            </a:r>
            <a:r>
              <a:rPr lang="en-US" sz="1600">
                <a:latin typeface="Century Gothic" panose="020B0502020202020204" pitchFamily="34" charset="0"/>
              </a:rPr>
              <a:t>’ section on each slide for useful information, including suggested expositions, pedagogical content knowledge, suggested questions, answers and more. Consider using presenter mode so you can see this guidance throughout the lesson.</a:t>
            </a:r>
          </a:p>
          <a:p>
            <a:pPr marL="342900" indent="-342900">
              <a:buFont typeface="Arial" panose="020B0604020202020204" pitchFamily="34" charset="0"/>
              <a:buChar char="•"/>
            </a:pPr>
            <a:r>
              <a:rPr lang="en-US" sz="1600">
                <a:latin typeface="Century Gothic" panose="020B0502020202020204" pitchFamily="34" charset="0"/>
              </a:rPr>
              <a:t>The introduction slides can be adapted to suit your teaching style and the needs of your class.</a:t>
            </a:r>
          </a:p>
          <a:p>
            <a:pPr marL="342900" indent="-342900">
              <a:buFont typeface="Arial" panose="020B0604020202020204" pitchFamily="34" charset="0"/>
              <a:buChar char="•"/>
            </a:pPr>
            <a:r>
              <a:rPr lang="en-US" sz="1600">
                <a:latin typeface="Century Gothic" panose="020B0502020202020204" pitchFamily="34" charset="0"/>
              </a:rPr>
              <a:t>Before the lesson, </a:t>
            </a:r>
            <a:r>
              <a:rPr lang="en-US" sz="1600" b="1">
                <a:latin typeface="Century Gothic" panose="020B0502020202020204" pitchFamily="34" charset="0"/>
              </a:rPr>
              <a:t>adapt the fix-it slide </a:t>
            </a:r>
            <a:r>
              <a:rPr lang="en-US" sz="1600">
                <a:latin typeface="Century Gothic" panose="020B0502020202020204" pitchFamily="34" charset="0"/>
              </a:rPr>
              <a:t>to address any misconceptions identified in the previous lesson’s exit ticket.</a:t>
            </a:r>
          </a:p>
          <a:p>
            <a:pPr marL="342900" indent="-342900">
              <a:buFont typeface="Arial" panose="020B0604020202020204" pitchFamily="34" charset="0"/>
              <a:buChar char="•"/>
            </a:pPr>
            <a:r>
              <a:rPr lang="en-US" sz="1600">
                <a:latin typeface="Century Gothic" panose="020B0502020202020204" pitchFamily="34" charset="0"/>
              </a:rPr>
              <a:t>Choose from the suggested </a:t>
            </a:r>
            <a:r>
              <a:rPr lang="en-US" sz="1600" b="1">
                <a:latin typeface="Century Gothic" panose="020B0502020202020204" pitchFamily="34" charset="0"/>
              </a:rPr>
              <a:t>activities</a:t>
            </a:r>
            <a:r>
              <a:rPr lang="en-US" sz="1600">
                <a:latin typeface="Century Gothic" panose="020B0502020202020204" pitchFamily="34" charset="0"/>
              </a:rPr>
              <a:t> to suit your class. The intention is not that you complete all of these, but that you select those which ones are most appropriate for your students. It may be appropriate to further adapt activities for your students.</a:t>
            </a:r>
          </a:p>
          <a:p>
            <a:pPr marL="342900" indent="-342900">
              <a:buFont typeface="Arial" panose="020B0604020202020204" pitchFamily="34" charset="0"/>
              <a:buChar char="•"/>
            </a:pPr>
            <a:r>
              <a:rPr lang="en-US" sz="1600">
                <a:latin typeface="Century Gothic" panose="020B0502020202020204" pitchFamily="34" charset="0"/>
              </a:rPr>
              <a:t>These lessons are designed to occupy approximately 1 hour. To adapt for a </a:t>
            </a:r>
            <a:r>
              <a:rPr lang="en-US" sz="1600" b="1">
                <a:latin typeface="Century Gothic" panose="020B0502020202020204" pitchFamily="34" charset="0"/>
              </a:rPr>
              <a:t>shorter or longer lesson duration</a:t>
            </a:r>
            <a:r>
              <a:rPr lang="en-US" sz="1600">
                <a:latin typeface="Century Gothic" panose="020B0502020202020204" pitchFamily="34" charset="0"/>
              </a:rPr>
              <a:t> we advise you to adapt the </a:t>
            </a:r>
            <a:r>
              <a:rPr lang="en-US" sz="1600" b="1">
                <a:latin typeface="Century Gothic" panose="020B0502020202020204" pitchFamily="34" charset="0"/>
              </a:rPr>
              <a:t>activity</a:t>
            </a:r>
            <a:r>
              <a:rPr lang="en-US" sz="1600">
                <a:latin typeface="Century Gothic" panose="020B0502020202020204" pitchFamily="34" charset="0"/>
              </a:rPr>
              <a:t> section accordingly.</a:t>
            </a:r>
          </a:p>
          <a:p>
            <a:pPr marL="342900" indent="-342900">
              <a:buFont typeface="Arial" panose="020B0604020202020204" pitchFamily="34" charset="0"/>
              <a:buChar char="•"/>
            </a:pPr>
            <a:endParaRPr lang="en-US" sz="1600">
              <a:latin typeface="Century Gothic" panose="020B0502020202020204" pitchFamily="34" charset="0"/>
            </a:endParaRPr>
          </a:p>
          <a:p>
            <a:r>
              <a:rPr lang="en-US" sz="1600">
                <a:latin typeface="Century Gothic" panose="020B0502020202020204" pitchFamily="34" charset="0"/>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endParaRPr lang="en-US" sz="1600">
              <a:latin typeface="Century Gothic" panose="020B0502020202020204" pitchFamily="34" charset="0"/>
            </a:endParaRPr>
          </a:p>
          <a:p>
            <a:r>
              <a:rPr lang="en-US" sz="1600">
                <a:latin typeface="Century Gothic" panose="020B0502020202020204" pitchFamily="34" charset="0"/>
              </a:rPr>
              <a:t>Thank you for reading! </a:t>
            </a:r>
          </a:p>
          <a:p>
            <a:endParaRPr lang="en-US" sz="1600" b="1">
              <a:latin typeface="Century Gothic" panose="020B0502020202020204" pitchFamily="34" charset="0"/>
            </a:endParaRPr>
          </a:p>
          <a:p>
            <a:r>
              <a:rPr lang="en-US" sz="1600" b="1">
                <a:latin typeface="Century Gothic" panose="020B0502020202020204" pitchFamily="34" charset="0"/>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3"/>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149546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92611-CD34-FE50-0B64-A7B4E794D86E}"/>
              </a:ext>
            </a:extLst>
          </p:cNvPr>
          <p:cNvSpPr>
            <a:spLocks noGrp="1"/>
          </p:cNvSpPr>
          <p:nvPr>
            <p:ph type="title"/>
          </p:nvPr>
        </p:nvSpPr>
        <p:spPr/>
        <p:txBody>
          <a:bodyPr/>
          <a:lstStyle/>
          <a:p>
            <a:r>
              <a:rPr lang="en-GB" dirty="0">
                <a:latin typeface="Century Gothic" panose="020B0502020202020204" pitchFamily="34" charset="0"/>
              </a:rPr>
              <a:t>Calculate your unknown concentration</a:t>
            </a:r>
          </a:p>
        </p:txBody>
      </p:sp>
      <p:cxnSp>
        <p:nvCxnSpPr>
          <p:cNvPr id="3" name="Straight Connector 2">
            <a:extLst>
              <a:ext uri="{FF2B5EF4-FFF2-40B4-BE49-F238E27FC236}">
                <a16:creationId xmlns:a16="http://schemas.microsoft.com/office/drawing/2014/main" id="{1A48C005-718D-8B35-3247-769CE6744C7C}"/>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906C42B8-40F0-32BF-FE73-04E4A3AF105B}"/>
              </a:ext>
            </a:extLst>
          </p:cNvPr>
          <p:cNvSpPr/>
          <p:nvPr/>
        </p:nvSpPr>
        <p:spPr>
          <a:xfrm>
            <a:off x="-82390" y="1740085"/>
            <a:ext cx="10862757" cy="461665"/>
          </a:xfrm>
          <a:prstGeom prst="rect">
            <a:avLst/>
          </a:prstGeom>
        </p:spPr>
        <p:txBody>
          <a:bodyPr wrap="square">
            <a:spAutoFit/>
          </a:bodyPr>
          <a:lstStyle/>
          <a:p>
            <a:pPr lvl="1" algn="ctr"/>
            <a:r>
              <a:rPr lang="en-US" sz="2400" b="1">
                <a:latin typeface="Century Gothic" panose="020B0502020202020204" pitchFamily="34" charset="0"/>
              </a:rPr>
              <a:t>2NaOH</a:t>
            </a:r>
            <a:r>
              <a:rPr lang="en-US" sz="2400">
                <a:latin typeface="Century Gothic" panose="020B0502020202020204" pitchFamily="34" charset="0"/>
              </a:rPr>
              <a:t>                +           </a:t>
            </a:r>
            <a:r>
              <a:rPr lang="en-US" sz="2400" b="1">
                <a:latin typeface="Century Gothic" panose="020B0502020202020204" pitchFamily="34" charset="0"/>
              </a:rPr>
              <a:t>H</a:t>
            </a:r>
            <a:r>
              <a:rPr lang="en-US" sz="2400" b="1" baseline="-25000">
                <a:latin typeface="Century Gothic" panose="020B0502020202020204" pitchFamily="34" charset="0"/>
              </a:rPr>
              <a:t>2</a:t>
            </a:r>
            <a:r>
              <a:rPr lang="en-US" sz="2400" b="1">
                <a:latin typeface="Century Gothic" panose="020B0502020202020204" pitchFamily="34" charset="0"/>
              </a:rPr>
              <a:t>SO</a:t>
            </a:r>
            <a:r>
              <a:rPr lang="en-US" sz="2400" b="1" baseline="-25000">
                <a:latin typeface="Century Gothic" panose="020B0502020202020204" pitchFamily="34" charset="0"/>
              </a:rPr>
              <a:t>4</a:t>
            </a:r>
            <a:r>
              <a:rPr lang="en-US" sz="2400">
                <a:latin typeface="Century Gothic" panose="020B0502020202020204" pitchFamily="34" charset="0"/>
              </a:rPr>
              <a:t>           →            </a:t>
            </a:r>
            <a:r>
              <a:rPr lang="en-US" sz="2400" b="1">
                <a:latin typeface="Century Gothic" panose="020B0502020202020204" pitchFamily="34" charset="0"/>
              </a:rPr>
              <a:t>Na</a:t>
            </a:r>
            <a:r>
              <a:rPr lang="en-US" sz="2400" b="1" baseline="-25000">
                <a:latin typeface="Century Gothic" panose="020B0502020202020204" pitchFamily="34" charset="0"/>
              </a:rPr>
              <a:t>2</a:t>
            </a:r>
            <a:r>
              <a:rPr lang="en-US" sz="2400" b="1">
                <a:latin typeface="Century Gothic" panose="020B0502020202020204" pitchFamily="34" charset="0"/>
              </a:rPr>
              <a:t>SO</a:t>
            </a:r>
            <a:r>
              <a:rPr lang="en-US" sz="2400" b="1" baseline="-25000">
                <a:latin typeface="Century Gothic" panose="020B0502020202020204" pitchFamily="34" charset="0"/>
              </a:rPr>
              <a:t>4</a:t>
            </a:r>
            <a:r>
              <a:rPr lang="en-US" sz="2400">
                <a:latin typeface="Century Gothic" panose="020B0502020202020204" pitchFamily="34" charset="0"/>
              </a:rPr>
              <a:t>       +    </a:t>
            </a:r>
            <a:r>
              <a:rPr lang="en-US" sz="2400" b="1">
                <a:latin typeface="Century Gothic" panose="020B0502020202020204" pitchFamily="34" charset="0"/>
              </a:rPr>
              <a:t>2H</a:t>
            </a:r>
            <a:r>
              <a:rPr lang="en-US" sz="2400" b="1" baseline="-25000">
                <a:latin typeface="Century Gothic" panose="020B0502020202020204" pitchFamily="34" charset="0"/>
              </a:rPr>
              <a:t>2</a:t>
            </a:r>
            <a:r>
              <a:rPr lang="en-US" sz="2400" b="1">
                <a:latin typeface="Century Gothic" panose="020B0502020202020204" pitchFamily="34" charset="0"/>
              </a:rPr>
              <a:t>O</a:t>
            </a:r>
          </a:p>
        </p:txBody>
      </p:sp>
      <p:sp>
        <p:nvSpPr>
          <p:cNvPr id="6" name="Rectangle 5">
            <a:extLst>
              <a:ext uri="{FF2B5EF4-FFF2-40B4-BE49-F238E27FC236}">
                <a16:creationId xmlns:a16="http://schemas.microsoft.com/office/drawing/2014/main" id="{2DFD118C-A05E-ED5E-09F4-066B1440F157}"/>
              </a:ext>
            </a:extLst>
          </p:cNvPr>
          <p:cNvSpPr/>
          <p:nvPr/>
        </p:nvSpPr>
        <p:spPr>
          <a:xfrm>
            <a:off x="-25359" y="1172163"/>
            <a:ext cx="11185359" cy="461665"/>
          </a:xfrm>
          <a:prstGeom prst="rect">
            <a:avLst/>
          </a:prstGeom>
        </p:spPr>
        <p:txBody>
          <a:bodyPr wrap="square">
            <a:spAutoFit/>
          </a:bodyPr>
          <a:lstStyle/>
          <a:p>
            <a:pPr lvl="1"/>
            <a:r>
              <a:rPr lang="en-US" sz="3600" baseline="-25000" dirty="0">
                <a:latin typeface="Century Gothic" panose="020B0502020202020204" pitchFamily="34" charset="0"/>
              </a:rPr>
              <a:t>Sodium hydroxide +    sulfuric acid      →    sodium sulfate    +    water</a:t>
            </a:r>
          </a:p>
        </p:txBody>
      </p:sp>
      <p:sp>
        <p:nvSpPr>
          <p:cNvPr id="8" name="TextBox 7">
            <a:extLst>
              <a:ext uri="{FF2B5EF4-FFF2-40B4-BE49-F238E27FC236}">
                <a16:creationId xmlns:a16="http://schemas.microsoft.com/office/drawing/2014/main" id="{EB97071A-91EA-B6FA-CFBB-BD02A2A58AC6}"/>
              </a:ext>
            </a:extLst>
          </p:cNvPr>
          <p:cNvSpPr txBox="1"/>
          <p:nvPr/>
        </p:nvSpPr>
        <p:spPr>
          <a:xfrm>
            <a:off x="364762" y="2883108"/>
            <a:ext cx="3892446" cy="1200329"/>
          </a:xfrm>
          <a:prstGeom prst="rect">
            <a:avLst/>
          </a:prstGeom>
          <a:noFill/>
        </p:spPr>
        <p:txBody>
          <a:bodyPr wrap="square" rtlCol="0">
            <a:spAutoFit/>
          </a:bodyPr>
          <a:lstStyle/>
          <a:p>
            <a:r>
              <a:rPr lang="en-GB" sz="2400" dirty="0">
                <a:latin typeface="Century Gothic" panose="020B0502020202020204" pitchFamily="34" charset="0"/>
              </a:rPr>
              <a:t>We used 25 cm</a:t>
            </a:r>
            <a:r>
              <a:rPr lang="en-GB" sz="2400" baseline="30000" dirty="0">
                <a:latin typeface="Century Gothic" panose="020B0502020202020204" pitchFamily="34" charset="0"/>
              </a:rPr>
              <a:t>3</a:t>
            </a:r>
            <a:r>
              <a:rPr lang="en-GB" sz="2400" dirty="0">
                <a:latin typeface="Century Gothic" panose="020B0502020202020204" pitchFamily="34" charset="0"/>
              </a:rPr>
              <a:t> of 0.1 mol/dm</a:t>
            </a:r>
            <a:r>
              <a:rPr lang="en-GB" sz="2400" baseline="30000" dirty="0">
                <a:latin typeface="Century Gothic" panose="020B0502020202020204" pitchFamily="34" charset="0"/>
              </a:rPr>
              <a:t>3</a:t>
            </a:r>
            <a:r>
              <a:rPr lang="en-GB" sz="2400" dirty="0">
                <a:latin typeface="Century Gothic" panose="020B0502020202020204" pitchFamily="34" charset="0"/>
              </a:rPr>
              <a:t> sodium hydroxide solution.</a:t>
            </a:r>
          </a:p>
        </p:txBody>
      </p:sp>
      <p:cxnSp>
        <p:nvCxnSpPr>
          <p:cNvPr id="10" name="Straight Arrow Connector 9">
            <a:extLst>
              <a:ext uri="{FF2B5EF4-FFF2-40B4-BE49-F238E27FC236}">
                <a16:creationId xmlns:a16="http://schemas.microsoft.com/office/drawing/2014/main" id="{D85EF1C1-9C1B-FBA4-1385-5C7C22DA6450}"/>
              </a:ext>
            </a:extLst>
          </p:cNvPr>
          <p:cNvCxnSpPr>
            <a:cxnSpLocks/>
          </p:cNvCxnSpPr>
          <p:nvPr/>
        </p:nvCxnSpPr>
        <p:spPr>
          <a:xfrm flipV="1">
            <a:off x="974361" y="2203554"/>
            <a:ext cx="314793" cy="749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CEE71595-530C-206C-9A79-C5A392EA266B}"/>
                  </a:ext>
                </a:extLst>
              </p:cNvPr>
              <p:cNvSpPr txBox="1"/>
              <p:nvPr/>
            </p:nvSpPr>
            <p:spPr>
              <a:xfrm>
                <a:off x="383182" y="4383947"/>
                <a:ext cx="4638523" cy="67743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000" b="1" i="0" dirty="0" smtClean="0">
                          <a:solidFill>
                            <a:schemeClr val="accent1"/>
                          </a:solidFill>
                          <a:latin typeface="Cambria Math" panose="02040503050406030204" pitchFamily="18" charset="0"/>
                        </a:rPr>
                        <m:t>𝐂𝐨𝐧𝐜𝐞𝐧𝐭𝐫𝐚𝐭𝐢𝐨𝐧</m:t>
                      </m:r>
                      <m:r>
                        <a:rPr lang="en-GB" sz="2000" b="1" i="0" dirty="0" smtClean="0">
                          <a:solidFill>
                            <a:schemeClr val="accent1"/>
                          </a:solidFill>
                          <a:latin typeface="Cambria Math" panose="02040503050406030204" pitchFamily="18" charset="0"/>
                        </a:rPr>
                        <m:t>= </m:t>
                      </m:r>
                      <m:f>
                        <m:fPr>
                          <m:ctrlPr>
                            <a:rPr lang="en-GB" sz="2000" b="1" i="1" dirty="0" smtClean="0">
                              <a:solidFill>
                                <a:schemeClr val="accent1"/>
                              </a:solidFill>
                              <a:latin typeface="Cambria Math" panose="02040503050406030204" pitchFamily="18" charset="0"/>
                            </a:rPr>
                          </m:ctrlPr>
                        </m:fPr>
                        <m:num>
                          <m:r>
                            <a:rPr lang="en-GB" sz="2000" b="1" i="0" dirty="0" smtClean="0">
                              <a:solidFill>
                                <a:schemeClr val="accent1"/>
                              </a:solidFill>
                              <a:latin typeface="Cambria Math" panose="02040503050406030204" pitchFamily="18" charset="0"/>
                            </a:rPr>
                            <m:t>𝐧𝐮𝐦𝐛𝐞𝐫</m:t>
                          </m:r>
                          <m:r>
                            <a:rPr lang="en-GB" sz="2000" b="1" i="0" dirty="0" smtClean="0">
                              <a:solidFill>
                                <a:schemeClr val="accent1"/>
                              </a:solidFill>
                              <a:latin typeface="Cambria Math" panose="02040503050406030204" pitchFamily="18" charset="0"/>
                            </a:rPr>
                            <m:t> </m:t>
                          </m:r>
                          <m:r>
                            <a:rPr lang="en-GB" sz="2000" b="1" i="0" dirty="0" smtClean="0">
                              <a:solidFill>
                                <a:schemeClr val="accent1"/>
                              </a:solidFill>
                              <a:latin typeface="Cambria Math" panose="02040503050406030204" pitchFamily="18" charset="0"/>
                            </a:rPr>
                            <m:t>𝐨𝐟</m:t>
                          </m:r>
                          <m:r>
                            <a:rPr lang="en-GB" sz="2000" b="1" i="0" dirty="0" smtClean="0">
                              <a:solidFill>
                                <a:schemeClr val="accent1"/>
                              </a:solidFill>
                              <a:latin typeface="Cambria Math" panose="02040503050406030204" pitchFamily="18" charset="0"/>
                            </a:rPr>
                            <m:t> </m:t>
                          </m:r>
                          <m:r>
                            <a:rPr lang="en-GB" sz="2000" b="1" i="0" dirty="0" smtClean="0">
                              <a:solidFill>
                                <a:schemeClr val="accent1"/>
                              </a:solidFill>
                              <a:latin typeface="Cambria Math" panose="02040503050406030204" pitchFamily="18" charset="0"/>
                            </a:rPr>
                            <m:t>𝐦𝐨𝐥𝐞𝐬</m:t>
                          </m:r>
                        </m:num>
                        <m:den>
                          <m:r>
                            <a:rPr lang="en-GB" sz="2000" b="1" i="0" dirty="0" smtClean="0">
                              <a:solidFill>
                                <a:schemeClr val="accent1"/>
                              </a:solidFill>
                              <a:latin typeface="Cambria Math" panose="02040503050406030204" pitchFamily="18" charset="0"/>
                            </a:rPr>
                            <m:t>𝐯𝐨𝐥𝐮𝐦𝐞</m:t>
                          </m:r>
                        </m:den>
                      </m:f>
                    </m:oMath>
                  </m:oMathPara>
                </a14:m>
                <a:endParaRPr lang="en-GB" sz="2000" b="1" dirty="0">
                  <a:solidFill>
                    <a:schemeClr val="accent1"/>
                  </a:solidFill>
                  <a:latin typeface="Century Gothic" panose="020B0502020202020204" pitchFamily="34" charset="0"/>
                </a:endParaRPr>
              </a:p>
            </p:txBody>
          </p:sp>
        </mc:Choice>
        <mc:Fallback>
          <p:sp>
            <p:nvSpPr>
              <p:cNvPr id="11" name="TextBox 10">
                <a:extLst>
                  <a:ext uri="{FF2B5EF4-FFF2-40B4-BE49-F238E27FC236}">
                    <a16:creationId xmlns:a16="http://schemas.microsoft.com/office/drawing/2014/main" id="{CEE71595-530C-206C-9A79-C5A392EA266B}"/>
                  </a:ext>
                </a:extLst>
              </p:cNvPr>
              <p:cNvSpPr txBox="1">
                <a:spLocks noRot="1" noChangeAspect="1" noMove="1" noResize="1" noEditPoints="1" noAdjustHandles="1" noChangeArrowheads="1" noChangeShapeType="1" noTextEdit="1"/>
              </p:cNvSpPr>
              <p:nvPr/>
            </p:nvSpPr>
            <p:spPr>
              <a:xfrm>
                <a:off x="383182" y="4383947"/>
                <a:ext cx="4638523" cy="677430"/>
              </a:xfrm>
              <a:prstGeom prst="rect">
                <a:avLst/>
              </a:prstGeom>
              <a:blipFill>
                <a:blip r:embed="rId3"/>
                <a:stretch>
                  <a:fillRect t="-1852" b="-5556"/>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0AAEAB9C-5CE9-D0AB-B3B7-A84DDE795FDA}"/>
                  </a:ext>
                </a:extLst>
              </p:cNvPr>
              <p:cNvSpPr txBox="1"/>
              <p:nvPr/>
            </p:nvSpPr>
            <p:spPr>
              <a:xfrm>
                <a:off x="408671" y="5917379"/>
                <a:ext cx="4059591"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000" b="1" i="0" dirty="0" smtClean="0">
                          <a:solidFill>
                            <a:schemeClr val="accent1"/>
                          </a:solidFill>
                          <a:latin typeface="Cambria Math" panose="02040503050406030204" pitchFamily="18" charset="0"/>
                        </a:rPr>
                        <m:t>𝐧𝐮𝐦𝐛𝐞𝐫</m:t>
                      </m:r>
                      <m:r>
                        <a:rPr lang="en-GB" sz="2000" b="1" i="0" dirty="0" smtClean="0">
                          <a:solidFill>
                            <a:schemeClr val="accent1"/>
                          </a:solidFill>
                          <a:latin typeface="Cambria Math" panose="02040503050406030204" pitchFamily="18" charset="0"/>
                        </a:rPr>
                        <m:t> </m:t>
                      </m:r>
                      <m:r>
                        <a:rPr lang="en-GB" sz="2000" b="1" i="0" dirty="0" smtClean="0">
                          <a:solidFill>
                            <a:schemeClr val="accent1"/>
                          </a:solidFill>
                          <a:latin typeface="Cambria Math" panose="02040503050406030204" pitchFamily="18" charset="0"/>
                        </a:rPr>
                        <m:t>𝐨𝐟</m:t>
                      </m:r>
                      <m:r>
                        <a:rPr lang="en-GB" sz="2000" b="1" i="0" dirty="0" smtClean="0">
                          <a:solidFill>
                            <a:schemeClr val="accent1"/>
                          </a:solidFill>
                          <a:latin typeface="Cambria Math" panose="02040503050406030204" pitchFamily="18" charset="0"/>
                        </a:rPr>
                        <m:t> </m:t>
                      </m:r>
                      <m:r>
                        <a:rPr lang="en-GB" sz="2000" b="1" i="0" dirty="0" smtClean="0">
                          <a:solidFill>
                            <a:schemeClr val="accent1"/>
                          </a:solidFill>
                          <a:latin typeface="Cambria Math" panose="02040503050406030204" pitchFamily="18" charset="0"/>
                        </a:rPr>
                        <m:t>𝐦𝐨𝐥𝐞𝐬</m:t>
                      </m:r>
                      <m:r>
                        <a:rPr lang="en-GB" sz="2000" b="1" i="0" dirty="0" smtClean="0">
                          <a:solidFill>
                            <a:schemeClr val="accent1"/>
                          </a:solidFill>
                          <a:latin typeface="Cambria Math" panose="02040503050406030204" pitchFamily="18" charset="0"/>
                        </a:rPr>
                        <m:t>=</m:t>
                      </m:r>
                      <m:r>
                        <a:rPr lang="en-GB" sz="2000" b="1" i="0" dirty="0" smtClean="0">
                          <a:solidFill>
                            <a:schemeClr val="accent1"/>
                          </a:solidFill>
                          <a:latin typeface="Cambria Math" panose="02040503050406030204" pitchFamily="18" charset="0"/>
                        </a:rPr>
                        <m:t>𝟎</m:t>
                      </m:r>
                      <m:r>
                        <a:rPr lang="en-GB" sz="2000" b="1" i="0" dirty="0" smtClean="0">
                          <a:solidFill>
                            <a:schemeClr val="accent1"/>
                          </a:solidFill>
                          <a:latin typeface="Cambria Math" panose="02040503050406030204" pitchFamily="18" charset="0"/>
                        </a:rPr>
                        <m:t>.</m:t>
                      </m:r>
                      <m:r>
                        <a:rPr lang="en-GB" sz="2000" b="1" i="0" dirty="0" smtClean="0">
                          <a:solidFill>
                            <a:schemeClr val="accent1"/>
                          </a:solidFill>
                          <a:latin typeface="Cambria Math" panose="02040503050406030204" pitchFamily="18" charset="0"/>
                        </a:rPr>
                        <m:t>𝟎𝟎𝟐𝟓</m:t>
                      </m:r>
                      <m:r>
                        <a:rPr lang="en-GB" sz="2000" b="1" i="0" dirty="0" smtClean="0">
                          <a:solidFill>
                            <a:schemeClr val="accent1"/>
                          </a:solidFill>
                          <a:latin typeface="Cambria Math" panose="02040503050406030204" pitchFamily="18" charset="0"/>
                        </a:rPr>
                        <m:t> </m:t>
                      </m:r>
                      <m:r>
                        <a:rPr lang="en-GB" sz="2000" b="1" i="0" dirty="0" smtClean="0">
                          <a:solidFill>
                            <a:schemeClr val="accent1"/>
                          </a:solidFill>
                          <a:latin typeface="Cambria Math" panose="02040503050406030204" pitchFamily="18" charset="0"/>
                        </a:rPr>
                        <m:t>𝐦𝐨𝐥</m:t>
                      </m:r>
                    </m:oMath>
                  </m:oMathPara>
                </a14:m>
                <a:endParaRPr lang="en-GB" sz="2000" b="1" dirty="0">
                  <a:solidFill>
                    <a:schemeClr val="accent1"/>
                  </a:solidFill>
                  <a:latin typeface="Century Gothic" panose="020B0502020202020204" pitchFamily="34" charset="0"/>
                </a:endParaRPr>
              </a:p>
            </p:txBody>
          </p:sp>
        </mc:Choice>
        <mc:Fallback>
          <p:sp>
            <p:nvSpPr>
              <p:cNvPr id="12" name="TextBox 11">
                <a:extLst>
                  <a:ext uri="{FF2B5EF4-FFF2-40B4-BE49-F238E27FC236}">
                    <a16:creationId xmlns:a16="http://schemas.microsoft.com/office/drawing/2014/main" id="{0AAEAB9C-5CE9-D0AB-B3B7-A84DDE795FDA}"/>
                  </a:ext>
                </a:extLst>
              </p:cNvPr>
              <p:cNvSpPr txBox="1">
                <a:spLocks noRot="1" noChangeAspect="1" noMove="1" noResize="1" noEditPoints="1" noAdjustHandles="1" noChangeArrowheads="1" noChangeShapeType="1" noTextEdit="1"/>
              </p:cNvSpPr>
              <p:nvPr/>
            </p:nvSpPr>
            <p:spPr>
              <a:xfrm>
                <a:off x="408671" y="5917379"/>
                <a:ext cx="4059591" cy="400110"/>
              </a:xfrm>
              <a:prstGeom prst="rect">
                <a:avLst/>
              </a:prstGeom>
              <a:blipFill>
                <a:blip r:embed="rId4"/>
                <a:stretch>
                  <a:fillRect b="-21875"/>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0064F597-26A1-E8CC-E169-ADC3FEEDAD7D}"/>
                  </a:ext>
                </a:extLst>
              </p:cNvPr>
              <p:cNvSpPr txBox="1"/>
              <p:nvPr/>
            </p:nvSpPr>
            <p:spPr>
              <a:xfrm>
                <a:off x="385680" y="5135953"/>
                <a:ext cx="4059591" cy="67749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000" b="1" i="0" dirty="0" smtClean="0">
                          <a:solidFill>
                            <a:schemeClr val="accent1"/>
                          </a:solidFill>
                          <a:latin typeface="Cambria Math" panose="02040503050406030204" pitchFamily="18" charset="0"/>
                        </a:rPr>
                        <m:t>𝟎</m:t>
                      </m:r>
                      <m:r>
                        <a:rPr lang="en-GB" sz="2000" b="1" i="0" dirty="0" smtClean="0">
                          <a:solidFill>
                            <a:schemeClr val="accent1"/>
                          </a:solidFill>
                          <a:latin typeface="Cambria Math" panose="02040503050406030204" pitchFamily="18" charset="0"/>
                        </a:rPr>
                        <m:t>.</m:t>
                      </m:r>
                      <m:r>
                        <a:rPr lang="en-GB" sz="2000" b="1" i="0" dirty="0" smtClean="0">
                          <a:solidFill>
                            <a:schemeClr val="accent1"/>
                          </a:solidFill>
                          <a:latin typeface="Cambria Math" panose="02040503050406030204" pitchFamily="18" charset="0"/>
                        </a:rPr>
                        <m:t>𝟏</m:t>
                      </m:r>
                      <m:r>
                        <a:rPr lang="en-GB" sz="2000" b="1" i="0" dirty="0" smtClean="0">
                          <a:solidFill>
                            <a:schemeClr val="accent1"/>
                          </a:solidFill>
                          <a:latin typeface="Cambria Math" panose="02040503050406030204" pitchFamily="18" charset="0"/>
                        </a:rPr>
                        <m:t>= </m:t>
                      </m:r>
                      <m:f>
                        <m:fPr>
                          <m:ctrlPr>
                            <a:rPr lang="en-GB" sz="2000" b="1" i="1" dirty="0" smtClean="0">
                              <a:solidFill>
                                <a:schemeClr val="accent1"/>
                              </a:solidFill>
                              <a:latin typeface="Cambria Math" panose="02040503050406030204" pitchFamily="18" charset="0"/>
                            </a:rPr>
                          </m:ctrlPr>
                        </m:fPr>
                        <m:num>
                          <m:r>
                            <a:rPr lang="en-GB" sz="2000" b="1" i="0" dirty="0" smtClean="0">
                              <a:solidFill>
                                <a:schemeClr val="accent1"/>
                              </a:solidFill>
                              <a:latin typeface="Cambria Math" panose="02040503050406030204" pitchFamily="18" charset="0"/>
                            </a:rPr>
                            <m:t>𝐧𝐮𝐦𝐛𝐞𝐫</m:t>
                          </m:r>
                          <m:r>
                            <a:rPr lang="en-GB" sz="2000" b="1" i="0" dirty="0" smtClean="0">
                              <a:solidFill>
                                <a:schemeClr val="accent1"/>
                              </a:solidFill>
                              <a:latin typeface="Cambria Math" panose="02040503050406030204" pitchFamily="18" charset="0"/>
                            </a:rPr>
                            <m:t> </m:t>
                          </m:r>
                          <m:r>
                            <a:rPr lang="en-GB" sz="2000" b="1" i="0" dirty="0" smtClean="0">
                              <a:solidFill>
                                <a:schemeClr val="accent1"/>
                              </a:solidFill>
                              <a:latin typeface="Cambria Math" panose="02040503050406030204" pitchFamily="18" charset="0"/>
                            </a:rPr>
                            <m:t>𝐨𝐟</m:t>
                          </m:r>
                          <m:r>
                            <a:rPr lang="en-GB" sz="2000" b="1" i="0" dirty="0" smtClean="0">
                              <a:solidFill>
                                <a:schemeClr val="accent1"/>
                              </a:solidFill>
                              <a:latin typeface="Cambria Math" panose="02040503050406030204" pitchFamily="18" charset="0"/>
                            </a:rPr>
                            <m:t> </m:t>
                          </m:r>
                          <m:r>
                            <a:rPr lang="en-GB" sz="2000" b="1" i="0" dirty="0" smtClean="0">
                              <a:solidFill>
                                <a:schemeClr val="accent1"/>
                              </a:solidFill>
                              <a:latin typeface="Cambria Math" panose="02040503050406030204" pitchFamily="18" charset="0"/>
                            </a:rPr>
                            <m:t>𝐦𝐨𝐥𝐞𝐬</m:t>
                          </m:r>
                        </m:num>
                        <m:den>
                          <m:r>
                            <a:rPr lang="en-GB" sz="2000" b="1" i="0" dirty="0" smtClean="0">
                              <a:solidFill>
                                <a:schemeClr val="accent1"/>
                              </a:solidFill>
                              <a:latin typeface="Cambria Math" panose="02040503050406030204" pitchFamily="18" charset="0"/>
                            </a:rPr>
                            <m:t>𝟎</m:t>
                          </m:r>
                          <m:r>
                            <a:rPr lang="en-GB" sz="2000" b="1" i="0" dirty="0" smtClean="0">
                              <a:solidFill>
                                <a:schemeClr val="accent1"/>
                              </a:solidFill>
                              <a:latin typeface="Cambria Math" panose="02040503050406030204" pitchFamily="18" charset="0"/>
                            </a:rPr>
                            <m:t>.</m:t>
                          </m:r>
                          <m:r>
                            <a:rPr lang="en-GB" sz="2000" b="1" i="0" dirty="0" smtClean="0">
                              <a:solidFill>
                                <a:schemeClr val="accent1"/>
                              </a:solidFill>
                              <a:latin typeface="Cambria Math" panose="02040503050406030204" pitchFamily="18" charset="0"/>
                            </a:rPr>
                            <m:t>𝟎𝟐𝟓</m:t>
                          </m:r>
                        </m:den>
                      </m:f>
                    </m:oMath>
                  </m:oMathPara>
                </a14:m>
                <a:endParaRPr lang="en-GB" sz="2000" b="1" dirty="0">
                  <a:solidFill>
                    <a:schemeClr val="accent1"/>
                  </a:solidFill>
                  <a:latin typeface="Century Gothic" panose="020B0502020202020204" pitchFamily="34" charset="0"/>
                </a:endParaRPr>
              </a:p>
            </p:txBody>
          </p:sp>
        </mc:Choice>
        <mc:Fallback>
          <p:sp>
            <p:nvSpPr>
              <p:cNvPr id="15" name="TextBox 14">
                <a:extLst>
                  <a:ext uri="{FF2B5EF4-FFF2-40B4-BE49-F238E27FC236}">
                    <a16:creationId xmlns:a16="http://schemas.microsoft.com/office/drawing/2014/main" id="{0064F597-26A1-E8CC-E169-ADC3FEEDAD7D}"/>
                  </a:ext>
                </a:extLst>
              </p:cNvPr>
              <p:cNvSpPr txBox="1">
                <a:spLocks noRot="1" noChangeAspect="1" noMove="1" noResize="1" noEditPoints="1" noAdjustHandles="1" noChangeArrowheads="1" noChangeShapeType="1" noTextEdit="1"/>
              </p:cNvSpPr>
              <p:nvPr/>
            </p:nvSpPr>
            <p:spPr>
              <a:xfrm>
                <a:off x="385680" y="5135953"/>
                <a:ext cx="4059591" cy="677493"/>
              </a:xfrm>
              <a:prstGeom prst="rect">
                <a:avLst/>
              </a:prstGeom>
              <a:blipFill>
                <a:blip r:embed="rId5"/>
                <a:stretch>
                  <a:fillRect b="-5556"/>
                </a:stretch>
              </a:blipFill>
            </p:spPr>
            <p:txBody>
              <a:bodyPr/>
              <a:lstStyle/>
              <a:p>
                <a:r>
                  <a:rPr lang="en-GB">
                    <a:noFill/>
                  </a:rPr>
                  <a:t> </a:t>
                </a:r>
              </a:p>
            </p:txBody>
          </p:sp>
        </mc:Fallback>
      </mc:AlternateContent>
      <p:sp>
        <p:nvSpPr>
          <p:cNvPr id="16" name="TextBox 15">
            <a:extLst>
              <a:ext uri="{FF2B5EF4-FFF2-40B4-BE49-F238E27FC236}">
                <a16:creationId xmlns:a16="http://schemas.microsoft.com/office/drawing/2014/main" id="{CDB621B2-4786-ECAC-2DD2-C35BBA7D5C19}"/>
              </a:ext>
            </a:extLst>
          </p:cNvPr>
          <p:cNvSpPr txBox="1"/>
          <p:nvPr/>
        </p:nvSpPr>
        <p:spPr>
          <a:xfrm>
            <a:off x="4819340" y="2795665"/>
            <a:ext cx="3892446" cy="461665"/>
          </a:xfrm>
          <a:prstGeom prst="rect">
            <a:avLst/>
          </a:prstGeom>
          <a:noFill/>
        </p:spPr>
        <p:txBody>
          <a:bodyPr wrap="square" rtlCol="0">
            <a:spAutoFit/>
          </a:bodyPr>
          <a:lstStyle/>
          <a:p>
            <a:r>
              <a:rPr lang="en-GB" sz="2400" dirty="0">
                <a:latin typeface="Century Gothic" panose="020B0502020202020204" pitchFamily="34" charset="0"/>
              </a:rPr>
              <a:t>What is the mole ratio?</a:t>
            </a:r>
          </a:p>
        </p:txBody>
      </p:sp>
      <p:sp>
        <p:nvSpPr>
          <p:cNvPr id="17" name="TextBox 16">
            <a:extLst>
              <a:ext uri="{FF2B5EF4-FFF2-40B4-BE49-F238E27FC236}">
                <a16:creationId xmlns:a16="http://schemas.microsoft.com/office/drawing/2014/main" id="{F19C93F4-DD9C-9EEF-E215-F06C4B313B2F}"/>
              </a:ext>
            </a:extLst>
          </p:cNvPr>
          <p:cNvSpPr txBox="1"/>
          <p:nvPr/>
        </p:nvSpPr>
        <p:spPr>
          <a:xfrm>
            <a:off x="1404080" y="2183567"/>
            <a:ext cx="4157271"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2                   :              1</a:t>
            </a:r>
          </a:p>
        </p:txBody>
      </p:sp>
      <p:sp>
        <p:nvSpPr>
          <p:cNvPr id="18" name="TextBox 17">
            <a:extLst>
              <a:ext uri="{FF2B5EF4-FFF2-40B4-BE49-F238E27FC236}">
                <a16:creationId xmlns:a16="http://schemas.microsoft.com/office/drawing/2014/main" id="{60E5D38C-79B9-4476-717D-303F48C637F2}"/>
              </a:ext>
            </a:extLst>
          </p:cNvPr>
          <p:cNvSpPr txBox="1"/>
          <p:nvPr/>
        </p:nvSpPr>
        <p:spPr>
          <a:xfrm>
            <a:off x="4974239" y="3190406"/>
            <a:ext cx="1171730"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2 : 1</a:t>
            </a:r>
          </a:p>
        </p:txBody>
      </p:sp>
      <p:sp>
        <p:nvSpPr>
          <p:cNvPr id="19" name="TextBox 18">
            <a:extLst>
              <a:ext uri="{FF2B5EF4-FFF2-40B4-BE49-F238E27FC236}">
                <a16:creationId xmlns:a16="http://schemas.microsoft.com/office/drawing/2014/main" id="{DF73B8E3-6894-6640-C21E-1FF3912D07AD}"/>
              </a:ext>
            </a:extLst>
          </p:cNvPr>
          <p:cNvSpPr txBox="1"/>
          <p:nvPr/>
        </p:nvSpPr>
        <p:spPr>
          <a:xfrm>
            <a:off x="4836828" y="3697574"/>
            <a:ext cx="3892446" cy="830997"/>
          </a:xfrm>
          <a:prstGeom prst="rect">
            <a:avLst/>
          </a:prstGeom>
          <a:noFill/>
        </p:spPr>
        <p:txBody>
          <a:bodyPr wrap="square" rtlCol="0">
            <a:spAutoFit/>
          </a:bodyPr>
          <a:lstStyle/>
          <a:p>
            <a:r>
              <a:rPr lang="en-GB" sz="2400" dirty="0">
                <a:latin typeface="Century Gothic" panose="020B0502020202020204" pitchFamily="34" charset="0"/>
              </a:rPr>
              <a:t>How many moles of sulfuric acid reacted?</a:t>
            </a:r>
          </a:p>
        </p:txBody>
      </p:sp>
      <p:sp>
        <p:nvSpPr>
          <p:cNvPr id="20" name="TextBox 19">
            <a:extLst>
              <a:ext uri="{FF2B5EF4-FFF2-40B4-BE49-F238E27FC236}">
                <a16:creationId xmlns:a16="http://schemas.microsoft.com/office/drawing/2014/main" id="{C674E6B9-0731-B310-29E0-3BD7B45B786D}"/>
              </a:ext>
            </a:extLst>
          </p:cNvPr>
          <p:cNvSpPr txBox="1"/>
          <p:nvPr/>
        </p:nvSpPr>
        <p:spPr>
          <a:xfrm>
            <a:off x="4886796" y="4482059"/>
            <a:ext cx="2833138"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0.00125 mol</a:t>
            </a:r>
          </a:p>
        </p:txBody>
      </p:sp>
    </p:spTree>
    <p:extLst>
      <p:ext uri="{BB962C8B-B14F-4D97-AF65-F5344CB8AC3E}">
        <p14:creationId xmlns:p14="http://schemas.microsoft.com/office/powerpoint/2010/main" val="2592983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8"/>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9"/>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11" grpId="0"/>
      <p:bldP spid="12" grpId="0"/>
      <p:bldP spid="15" grpId="0"/>
      <p:bldP spid="16" grpId="0"/>
      <p:bldP spid="17" grpId="0"/>
      <p:bldP spid="18" grpId="0"/>
      <p:bldP spid="19" grpId="0"/>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799B7-C598-9AA2-41E1-1B315508807C}"/>
              </a:ext>
            </a:extLst>
          </p:cNvPr>
          <p:cNvSpPr>
            <a:spLocks noGrp="1"/>
          </p:cNvSpPr>
          <p:nvPr>
            <p:ph type="title"/>
          </p:nvPr>
        </p:nvSpPr>
        <p:spPr/>
        <p:txBody>
          <a:bodyPr/>
          <a:lstStyle/>
          <a:p>
            <a:r>
              <a:rPr lang="en-GB" dirty="0">
                <a:latin typeface="Century Gothic" panose="020B0502020202020204" pitchFamily="34" charset="0"/>
              </a:rPr>
              <a:t>Calculate your unknown concentration</a:t>
            </a:r>
          </a:p>
        </p:txBody>
      </p:sp>
      <p:graphicFrame>
        <p:nvGraphicFramePr>
          <p:cNvPr id="3" name="Table 11">
            <a:extLst>
              <a:ext uri="{FF2B5EF4-FFF2-40B4-BE49-F238E27FC236}">
                <a16:creationId xmlns:a16="http://schemas.microsoft.com/office/drawing/2014/main" id="{B8A9E473-B540-2EE1-791C-615D9E4DDE24}"/>
              </a:ext>
            </a:extLst>
          </p:cNvPr>
          <p:cNvGraphicFramePr>
            <a:graphicFrameLocks noGrp="1"/>
          </p:cNvGraphicFramePr>
          <p:nvPr>
            <p:extLst>
              <p:ext uri="{D42A27DB-BD31-4B8C-83A1-F6EECF244321}">
                <p14:modId xmlns:p14="http://schemas.microsoft.com/office/powerpoint/2010/main" val="3371887989"/>
              </p:ext>
            </p:extLst>
          </p:nvPr>
        </p:nvGraphicFramePr>
        <p:xfrm>
          <a:off x="529286" y="2261817"/>
          <a:ext cx="2554942" cy="3133167"/>
        </p:xfrm>
        <a:graphic>
          <a:graphicData uri="http://schemas.openxmlformats.org/drawingml/2006/table">
            <a:tbl>
              <a:tblPr firstRow="1" bandRow="1">
                <a:tableStyleId>{B1EB6348-2FFE-48DD-B87E-607CE2353A59}</a:tableStyleId>
              </a:tblPr>
              <a:tblGrid>
                <a:gridCol w="1045203">
                  <a:extLst>
                    <a:ext uri="{9D8B030D-6E8A-4147-A177-3AD203B41FA5}">
                      <a16:colId xmlns:a16="http://schemas.microsoft.com/office/drawing/2014/main" val="3237580356"/>
                    </a:ext>
                  </a:extLst>
                </a:gridCol>
                <a:gridCol w="1509739">
                  <a:extLst>
                    <a:ext uri="{9D8B030D-6E8A-4147-A177-3AD203B41FA5}">
                      <a16:colId xmlns:a16="http://schemas.microsoft.com/office/drawing/2014/main" val="215963181"/>
                    </a:ext>
                  </a:extLst>
                </a:gridCol>
              </a:tblGrid>
              <a:tr h="927127">
                <a:tc>
                  <a:txBody>
                    <a:bodyPr/>
                    <a:lstStyle/>
                    <a:p>
                      <a:r>
                        <a:rPr lang="en-GB" dirty="0">
                          <a:solidFill>
                            <a:sysClr val="windowText" lastClr="000000"/>
                          </a:solidFill>
                          <a:latin typeface="Century Gothic" panose="020B0502020202020204" pitchFamily="34" charset="0"/>
                        </a:rPr>
                        <a:t>Titration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r>
                        <a:rPr lang="en-GB" dirty="0">
                          <a:solidFill>
                            <a:sysClr val="windowText" lastClr="000000"/>
                          </a:solidFill>
                          <a:latin typeface="Century Gothic" panose="020B0502020202020204" pitchFamily="34" charset="0"/>
                        </a:rPr>
                        <a:t>Volume of acid used (cm</a:t>
                      </a:r>
                      <a:r>
                        <a:rPr lang="en-GB" baseline="30000" dirty="0">
                          <a:solidFill>
                            <a:sysClr val="windowText" lastClr="000000"/>
                          </a:solidFill>
                          <a:latin typeface="Century Gothic" panose="020B0502020202020204" pitchFamily="34" charset="0"/>
                        </a:rPr>
                        <a:t>3</a:t>
                      </a:r>
                      <a:r>
                        <a:rPr lang="en-GB" dirty="0">
                          <a:solidFill>
                            <a:sysClr val="windowText" lastClr="000000"/>
                          </a:solidFill>
                          <a:latin typeface="Century Gothic" panose="020B0502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1998627209"/>
                  </a:ext>
                </a:extLst>
              </a:tr>
              <a:tr h="441208">
                <a:tc>
                  <a:txBody>
                    <a:bodyPr/>
                    <a:lstStyle/>
                    <a:p>
                      <a:r>
                        <a:rPr lang="en-GB" dirty="0">
                          <a:solidFill>
                            <a:sysClr val="windowText" lastClr="000000"/>
                          </a:solidFill>
                          <a:latin typeface="Century Gothic" panose="020B0502020202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ysClr val="windowText" lastClr="000000"/>
                          </a:solidFill>
                          <a:latin typeface="Century Gothic" panose="020B0502020202020204" pitchFamily="34" charset="0"/>
                        </a:rPr>
                        <a:t>18.7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69362147"/>
                  </a:ext>
                </a:extLst>
              </a:tr>
              <a:tr h="441208">
                <a:tc>
                  <a:txBody>
                    <a:bodyPr/>
                    <a:lstStyle/>
                    <a:p>
                      <a:r>
                        <a:rPr lang="en-GB" dirty="0">
                          <a:solidFill>
                            <a:sysClr val="windowText" lastClr="000000"/>
                          </a:solidFill>
                          <a:latin typeface="Century Gothic" panose="020B050202020202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ysClr val="windowText" lastClr="000000"/>
                          </a:solidFill>
                          <a:latin typeface="Century Gothic" panose="020B0502020202020204" pitchFamily="34" charset="0"/>
                        </a:rPr>
                        <a:t>16.5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87560315"/>
                  </a:ext>
                </a:extLst>
              </a:tr>
              <a:tr h="441208">
                <a:tc>
                  <a:txBody>
                    <a:bodyPr/>
                    <a:lstStyle/>
                    <a:p>
                      <a:r>
                        <a:rPr lang="en-GB" dirty="0">
                          <a:solidFill>
                            <a:sysClr val="windowText" lastClr="000000"/>
                          </a:solidFill>
                          <a:latin typeface="Century Gothic" panose="020B0502020202020204" pitchFamily="34"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ysClr val="windowText" lastClr="000000"/>
                          </a:solidFill>
                          <a:latin typeface="Century Gothic" panose="020B0502020202020204" pitchFamily="34" charset="0"/>
                        </a:rPr>
                        <a:t>16.5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60229061"/>
                  </a:ext>
                </a:extLst>
              </a:tr>
              <a:tr h="441208">
                <a:tc>
                  <a:txBody>
                    <a:bodyPr/>
                    <a:lstStyle/>
                    <a:p>
                      <a:r>
                        <a:rPr lang="en-GB" dirty="0">
                          <a:solidFill>
                            <a:sysClr val="windowText" lastClr="000000"/>
                          </a:solidFill>
                          <a:latin typeface="Century Gothic" panose="020B0502020202020204" pitchFamily="34"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ysClr val="windowText" lastClr="000000"/>
                          </a:solidFill>
                          <a:latin typeface="Century Gothic" panose="020B0502020202020204" pitchFamily="34" charset="0"/>
                        </a:rPr>
                        <a:t>16.6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7244745"/>
                  </a:ext>
                </a:extLst>
              </a:tr>
              <a:tr h="441208">
                <a:tc>
                  <a:txBody>
                    <a:bodyPr/>
                    <a:lstStyle/>
                    <a:p>
                      <a:r>
                        <a:rPr lang="en-GB" dirty="0">
                          <a:solidFill>
                            <a:sysClr val="windowText" lastClr="000000"/>
                          </a:solidFill>
                          <a:latin typeface="Century Gothic" panose="020B0502020202020204" pitchFamily="34"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ysClr val="windowText" lastClr="000000"/>
                          </a:solidFill>
                          <a:latin typeface="Century Gothic" panose="020B0502020202020204" pitchFamily="34" charset="0"/>
                        </a:rPr>
                        <a:t>16.9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65547306"/>
                  </a:ext>
                </a:extLst>
              </a:tr>
            </a:tbl>
          </a:graphicData>
        </a:graphic>
      </p:graphicFrame>
      <p:sp>
        <p:nvSpPr>
          <p:cNvPr id="4" name="Rectangle 3">
            <a:extLst>
              <a:ext uri="{FF2B5EF4-FFF2-40B4-BE49-F238E27FC236}">
                <a16:creationId xmlns:a16="http://schemas.microsoft.com/office/drawing/2014/main" id="{32690945-A54C-DCC6-1A24-2CAD769156B7}"/>
              </a:ext>
            </a:extLst>
          </p:cNvPr>
          <p:cNvSpPr/>
          <p:nvPr/>
        </p:nvSpPr>
        <p:spPr>
          <a:xfrm>
            <a:off x="0" y="1470262"/>
            <a:ext cx="10862757" cy="461665"/>
          </a:xfrm>
          <a:prstGeom prst="rect">
            <a:avLst/>
          </a:prstGeom>
        </p:spPr>
        <p:txBody>
          <a:bodyPr wrap="square">
            <a:spAutoFit/>
          </a:bodyPr>
          <a:lstStyle/>
          <a:p>
            <a:pPr lvl="1" algn="ctr"/>
            <a:r>
              <a:rPr lang="en-US" sz="2400" b="1">
                <a:latin typeface="Century Gothic" panose="020B0502020202020204" pitchFamily="34" charset="0"/>
              </a:rPr>
              <a:t>2NaOH</a:t>
            </a:r>
            <a:r>
              <a:rPr lang="en-US" sz="2400">
                <a:latin typeface="Century Gothic" panose="020B0502020202020204" pitchFamily="34" charset="0"/>
              </a:rPr>
              <a:t>                +           </a:t>
            </a:r>
            <a:r>
              <a:rPr lang="en-US" sz="2400" b="1">
                <a:latin typeface="Century Gothic" panose="020B0502020202020204" pitchFamily="34" charset="0"/>
              </a:rPr>
              <a:t>H</a:t>
            </a:r>
            <a:r>
              <a:rPr lang="en-US" sz="2400" b="1" baseline="-25000">
                <a:latin typeface="Century Gothic" panose="020B0502020202020204" pitchFamily="34" charset="0"/>
              </a:rPr>
              <a:t>2</a:t>
            </a:r>
            <a:r>
              <a:rPr lang="en-US" sz="2400" b="1">
                <a:latin typeface="Century Gothic" panose="020B0502020202020204" pitchFamily="34" charset="0"/>
              </a:rPr>
              <a:t>SO</a:t>
            </a:r>
            <a:r>
              <a:rPr lang="en-US" sz="2400" b="1" baseline="-25000">
                <a:latin typeface="Century Gothic" panose="020B0502020202020204" pitchFamily="34" charset="0"/>
              </a:rPr>
              <a:t>4</a:t>
            </a:r>
            <a:r>
              <a:rPr lang="en-US" sz="2400">
                <a:latin typeface="Century Gothic" panose="020B0502020202020204" pitchFamily="34" charset="0"/>
              </a:rPr>
              <a:t>           →            </a:t>
            </a:r>
            <a:r>
              <a:rPr lang="en-US" sz="2400" b="1">
                <a:latin typeface="Century Gothic" panose="020B0502020202020204" pitchFamily="34" charset="0"/>
              </a:rPr>
              <a:t>Na</a:t>
            </a:r>
            <a:r>
              <a:rPr lang="en-US" sz="2400" b="1" baseline="-25000">
                <a:latin typeface="Century Gothic" panose="020B0502020202020204" pitchFamily="34" charset="0"/>
              </a:rPr>
              <a:t>2</a:t>
            </a:r>
            <a:r>
              <a:rPr lang="en-US" sz="2400" b="1">
                <a:latin typeface="Century Gothic" panose="020B0502020202020204" pitchFamily="34" charset="0"/>
              </a:rPr>
              <a:t>SO</a:t>
            </a:r>
            <a:r>
              <a:rPr lang="en-US" sz="2400" b="1" baseline="-25000">
                <a:latin typeface="Century Gothic" panose="020B0502020202020204" pitchFamily="34" charset="0"/>
              </a:rPr>
              <a:t>4</a:t>
            </a:r>
            <a:r>
              <a:rPr lang="en-US" sz="2400">
                <a:latin typeface="Century Gothic" panose="020B0502020202020204" pitchFamily="34" charset="0"/>
              </a:rPr>
              <a:t>       +    </a:t>
            </a:r>
            <a:r>
              <a:rPr lang="en-US" sz="2400" b="1">
                <a:latin typeface="Century Gothic" panose="020B0502020202020204" pitchFamily="34" charset="0"/>
              </a:rPr>
              <a:t>2H</a:t>
            </a:r>
            <a:r>
              <a:rPr lang="en-US" sz="2400" b="1" baseline="-25000">
                <a:latin typeface="Century Gothic" panose="020B0502020202020204" pitchFamily="34" charset="0"/>
              </a:rPr>
              <a:t>2</a:t>
            </a:r>
            <a:r>
              <a:rPr lang="en-US" sz="2400" b="1">
                <a:latin typeface="Century Gothic" panose="020B0502020202020204" pitchFamily="34" charset="0"/>
              </a:rPr>
              <a:t>O</a:t>
            </a:r>
          </a:p>
        </p:txBody>
      </p:sp>
      <p:sp>
        <p:nvSpPr>
          <p:cNvPr id="5" name="Rectangle 4">
            <a:extLst>
              <a:ext uri="{FF2B5EF4-FFF2-40B4-BE49-F238E27FC236}">
                <a16:creationId xmlns:a16="http://schemas.microsoft.com/office/drawing/2014/main" id="{CF846FAD-CDDD-2A08-21E2-88BF4EDA526C}"/>
              </a:ext>
            </a:extLst>
          </p:cNvPr>
          <p:cNvSpPr/>
          <p:nvPr/>
        </p:nvSpPr>
        <p:spPr>
          <a:xfrm>
            <a:off x="57031" y="902340"/>
            <a:ext cx="11185359" cy="461665"/>
          </a:xfrm>
          <a:prstGeom prst="rect">
            <a:avLst/>
          </a:prstGeom>
        </p:spPr>
        <p:txBody>
          <a:bodyPr wrap="square">
            <a:spAutoFit/>
          </a:bodyPr>
          <a:lstStyle/>
          <a:p>
            <a:pPr lvl="1"/>
            <a:r>
              <a:rPr lang="en-US" sz="3600" baseline="-25000" dirty="0">
                <a:latin typeface="Century Gothic" panose="020B0502020202020204" pitchFamily="34" charset="0"/>
              </a:rPr>
              <a:t>Sodium hydroxide +    sulfuric acid      →    sodium sulfate    +    water</a:t>
            </a:r>
          </a:p>
        </p:txBody>
      </p:sp>
      <p:sp>
        <p:nvSpPr>
          <p:cNvPr id="6" name="TextBox 5">
            <a:extLst>
              <a:ext uri="{FF2B5EF4-FFF2-40B4-BE49-F238E27FC236}">
                <a16:creationId xmlns:a16="http://schemas.microsoft.com/office/drawing/2014/main" id="{5071EBC2-5DC5-23D7-0936-6F1F6D4E9504}"/>
              </a:ext>
            </a:extLst>
          </p:cNvPr>
          <p:cNvSpPr txBox="1"/>
          <p:nvPr/>
        </p:nvSpPr>
        <p:spPr>
          <a:xfrm>
            <a:off x="3330260" y="2228538"/>
            <a:ext cx="3892446" cy="830997"/>
          </a:xfrm>
          <a:prstGeom prst="rect">
            <a:avLst/>
          </a:prstGeom>
          <a:noFill/>
        </p:spPr>
        <p:txBody>
          <a:bodyPr wrap="square" rtlCol="0">
            <a:spAutoFit/>
          </a:bodyPr>
          <a:lstStyle/>
          <a:p>
            <a:r>
              <a:rPr lang="en-GB" sz="2400" dirty="0">
                <a:latin typeface="Century Gothic" panose="020B0502020202020204" pitchFamily="34" charset="0"/>
              </a:rPr>
              <a:t>How many moles of sulfuric acid reacted?</a:t>
            </a:r>
          </a:p>
        </p:txBody>
      </p:sp>
      <p:sp>
        <p:nvSpPr>
          <p:cNvPr id="7" name="TextBox 6">
            <a:extLst>
              <a:ext uri="{FF2B5EF4-FFF2-40B4-BE49-F238E27FC236}">
                <a16:creationId xmlns:a16="http://schemas.microsoft.com/office/drawing/2014/main" id="{6A8D4D97-669A-0071-DE2B-388A0CC369E0}"/>
              </a:ext>
            </a:extLst>
          </p:cNvPr>
          <p:cNvSpPr txBox="1"/>
          <p:nvPr/>
        </p:nvSpPr>
        <p:spPr>
          <a:xfrm>
            <a:off x="3874904" y="3043004"/>
            <a:ext cx="2833138" cy="461665"/>
          </a:xfrm>
          <a:prstGeom prst="rect">
            <a:avLst/>
          </a:prstGeom>
          <a:noFill/>
        </p:spPr>
        <p:txBody>
          <a:bodyPr wrap="square" rtlCol="0">
            <a:spAutoFit/>
          </a:bodyPr>
          <a:lstStyle/>
          <a:p>
            <a:r>
              <a:rPr lang="en-GB" sz="2400" b="1" dirty="0">
                <a:solidFill>
                  <a:schemeClr val="accent1"/>
                </a:solidFill>
                <a:latin typeface="Century Gothic" panose="020B0502020202020204" pitchFamily="34" charset="0"/>
              </a:rPr>
              <a:t>0.00125 mol</a:t>
            </a:r>
          </a:p>
        </p:txBody>
      </p:sp>
      <p:sp>
        <p:nvSpPr>
          <p:cNvPr id="8" name="TextBox 7">
            <a:extLst>
              <a:ext uri="{FF2B5EF4-FFF2-40B4-BE49-F238E27FC236}">
                <a16:creationId xmlns:a16="http://schemas.microsoft.com/office/drawing/2014/main" id="{81284463-3766-3607-C83D-CFE1ED4FD584}"/>
              </a:ext>
            </a:extLst>
          </p:cNvPr>
          <p:cNvSpPr txBox="1"/>
          <p:nvPr/>
        </p:nvSpPr>
        <p:spPr>
          <a:xfrm>
            <a:off x="3377728" y="3805004"/>
            <a:ext cx="3892446" cy="830997"/>
          </a:xfrm>
          <a:prstGeom prst="rect">
            <a:avLst/>
          </a:prstGeom>
          <a:noFill/>
        </p:spPr>
        <p:txBody>
          <a:bodyPr wrap="square" rtlCol="0">
            <a:spAutoFit/>
          </a:bodyPr>
          <a:lstStyle/>
          <a:p>
            <a:r>
              <a:rPr lang="en-GB" sz="2400" dirty="0">
                <a:latin typeface="Century Gothic" panose="020B0502020202020204" pitchFamily="34" charset="0"/>
              </a:rPr>
              <a:t>Which of these results are concordant?</a:t>
            </a:r>
          </a:p>
        </p:txBody>
      </p:sp>
      <p:sp>
        <p:nvSpPr>
          <p:cNvPr id="9" name="Oval 8">
            <a:extLst>
              <a:ext uri="{FF2B5EF4-FFF2-40B4-BE49-F238E27FC236}">
                <a16:creationId xmlns:a16="http://schemas.microsoft.com/office/drawing/2014/main" id="{C80A6789-7B65-1B41-6D5D-451C00453FC0}"/>
              </a:ext>
            </a:extLst>
          </p:cNvPr>
          <p:cNvSpPr/>
          <p:nvPr/>
        </p:nvSpPr>
        <p:spPr>
          <a:xfrm>
            <a:off x="1334125" y="3567657"/>
            <a:ext cx="1124262" cy="1454047"/>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AAA68FF1-3B06-43A0-CE26-8155FC02C3D9}"/>
              </a:ext>
            </a:extLst>
          </p:cNvPr>
          <p:cNvSpPr txBox="1"/>
          <p:nvPr/>
        </p:nvSpPr>
        <p:spPr>
          <a:xfrm>
            <a:off x="3395217" y="4811843"/>
            <a:ext cx="3892446" cy="830997"/>
          </a:xfrm>
          <a:prstGeom prst="rect">
            <a:avLst/>
          </a:prstGeom>
          <a:noFill/>
        </p:spPr>
        <p:txBody>
          <a:bodyPr wrap="square" rtlCol="0">
            <a:spAutoFit/>
          </a:bodyPr>
          <a:lstStyle/>
          <a:p>
            <a:r>
              <a:rPr lang="en-GB" sz="2400" dirty="0">
                <a:latin typeface="Century Gothic" panose="020B0502020202020204" pitchFamily="34" charset="0"/>
              </a:rPr>
              <a:t>What is the mean volume of acid used?</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566566C5-D692-DB4D-4B18-493F5CFBDBEF}"/>
                  </a:ext>
                </a:extLst>
              </p:cNvPr>
              <p:cNvSpPr txBox="1"/>
              <p:nvPr/>
            </p:nvSpPr>
            <p:spPr>
              <a:xfrm>
                <a:off x="3428682" y="5600648"/>
                <a:ext cx="4059591" cy="67749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000" b="1" i="0" dirty="0" smtClean="0">
                          <a:solidFill>
                            <a:schemeClr val="accent1"/>
                          </a:solidFill>
                          <a:latin typeface="Cambria Math" panose="02040503050406030204" pitchFamily="18" charset="0"/>
                        </a:rPr>
                        <m:t>𝐌𝐞𝐚𝐧</m:t>
                      </m:r>
                      <m:r>
                        <a:rPr lang="en-GB" sz="2000" b="1" i="0" dirty="0" smtClean="0">
                          <a:solidFill>
                            <a:schemeClr val="accent1"/>
                          </a:solidFill>
                          <a:latin typeface="Cambria Math" panose="02040503050406030204" pitchFamily="18" charset="0"/>
                        </a:rPr>
                        <m:t>= </m:t>
                      </m:r>
                      <m:f>
                        <m:fPr>
                          <m:ctrlPr>
                            <a:rPr lang="en-GB" sz="2000" b="1" i="1" dirty="0" smtClean="0">
                              <a:solidFill>
                                <a:schemeClr val="accent1"/>
                              </a:solidFill>
                              <a:latin typeface="Cambria Math" panose="02040503050406030204" pitchFamily="18" charset="0"/>
                            </a:rPr>
                          </m:ctrlPr>
                        </m:fPr>
                        <m:num>
                          <m:r>
                            <a:rPr lang="en-GB" sz="2000" b="1" i="0" dirty="0" smtClean="0">
                              <a:solidFill>
                                <a:schemeClr val="accent1"/>
                              </a:solidFill>
                              <a:latin typeface="Cambria Math" panose="02040503050406030204" pitchFamily="18" charset="0"/>
                            </a:rPr>
                            <m:t>𝟏𝟔</m:t>
                          </m:r>
                          <m:r>
                            <a:rPr lang="en-GB" sz="2000" b="1" i="0" dirty="0" smtClean="0">
                              <a:solidFill>
                                <a:schemeClr val="accent1"/>
                              </a:solidFill>
                              <a:latin typeface="Cambria Math" panose="02040503050406030204" pitchFamily="18" charset="0"/>
                            </a:rPr>
                            <m:t>.</m:t>
                          </m:r>
                          <m:r>
                            <a:rPr lang="en-GB" sz="2000" b="1" i="0" dirty="0" smtClean="0">
                              <a:solidFill>
                                <a:schemeClr val="accent1"/>
                              </a:solidFill>
                              <a:latin typeface="Cambria Math" panose="02040503050406030204" pitchFamily="18" charset="0"/>
                            </a:rPr>
                            <m:t>𝟓</m:t>
                          </m:r>
                          <m:r>
                            <a:rPr lang="en-GB" sz="2000" b="1" i="0" dirty="0" smtClean="0">
                              <a:solidFill>
                                <a:schemeClr val="accent1"/>
                              </a:solidFill>
                              <a:latin typeface="Cambria Math" panose="02040503050406030204" pitchFamily="18" charset="0"/>
                            </a:rPr>
                            <m:t>+</m:t>
                          </m:r>
                          <m:r>
                            <a:rPr lang="en-GB" sz="2000" b="1" i="0" dirty="0" smtClean="0">
                              <a:solidFill>
                                <a:schemeClr val="accent1"/>
                              </a:solidFill>
                              <a:latin typeface="Cambria Math" panose="02040503050406030204" pitchFamily="18" charset="0"/>
                            </a:rPr>
                            <m:t>𝟏𝟔</m:t>
                          </m:r>
                          <m:r>
                            <a:rPr lang="en-GB" sz="2000" b="1" i="0" dirty="0" smtClean="0">
                              <a:solidFill>
                                <a:schemeClr val="accent1"/>
                              </a:solidFill>
                              <a:latin typeface="Cambria Math" panose="02040503050406030204" pitchFamily="18" charset="0"/>
                            </a:rPr>
                            <m:t>.</m:t>
                          </m:r>
                          <m:r>
                            <a:rPr lang="en-GB" sz="2000" b="1" i="0" dirty="0" smtClean="0">
                              <a:solidFill>
                                <a:schemeClr val="accent1"/>
                              </a:solidFill>
                              <a:latin typeface="Cambria Math" panose="02040503050406030204" pitchFamily="18" charset="0"/>
                            </a:rPr>
                            <m:t>𝟓</m:t>
                          </m:r>
                          <m:r>
                            <a:rPr lang="en-GB" sz="2000" b="1" i="0" dirty="0" smtClean="0">
                              <a:solidFill>
                                <a:schemeClr val="accent1"/>
                              </a:solidFill>
                              <a:latin typeface="Cambria Math" panose="02040503050406030204" pitchFamily="18" charset="0"/>
                            </a:rPr>
                            <m:t>+</m:t>
                          </m:r>
                          <m:r>
                            <a:rPr lang="en-GB" sz="2000" b="1" i="0" dirty="0" smtClean="0">
                              <a:solidFill>
                                <a:schemeClr val="accent1"/>
                              </a:solidFill>
                              <a:latin typeface="Cambria Math" panose="02040503050406030204" pitchFamily="18" charset="0"/>
                            </a:rPr>
                            <m:t>𝟏𝟔</m:t>
                          </m:r>
                          <m:r>
                            <a:rPr lang="en-GB" sz="2000" b="1" i="0" dirty="0" smtClean="0">
                              <a:solidFill>
                                <a:schemeClr val="accent1"/>
                              </a:solidFill>
                              <a:latin typeface="Cambria Math" panose="02040503050406030204" pitchFamily="18" charset="0"/>
                            </a:rPr>
                            <m:t>.</m:t>
                          </m:r>
                          <m:r>
                            <a:rPr lang="en-GB" sz="2000" b="1" i="0" dirty="0" smtClean="0">
                              <a:solidFill>
                                <a:schemeClr val="accent1"/>
                              </a:solidFill>
                              <a:latin typeface="Cambria Math" panose="02040503050406030204" pitchFamily="18" charset="0"/>
                            </a:rPr>
                            <m:t>𝟔</m:t>
                          </m:r>
                        </m:num>
                        <m:den>
                          <m:r>
                            <a:rPr lang="en-GB" sz="2000" b="1" i="1" dirty="0" smtClean="0">
                              <a:solidFill>
                                <a:schemeClr val="accent1"/>
                              </a:solidFill>
                              <a:latin typeface="Cambria Math" panose="02040503050406030204" pitchFamily="18" charset="0"/>
                            </a:rPr>
                            <m:t>𝟑</m:t>
                          </m:r>
                        </m:den>
                      </m:f>
                    </m:oMath>
                  </m:oMathPara>
                </a14:m>
                <a:endParaRPr lang="en-GB" sz="2000" b="1" dirty="0">
                  <a:solidFill>
                    <a:schemeClr val="accent1"/>
                  </a:solidFill>
                  <a:latin typeface="Century Gothic" panose="020B0502020202020204" pitchFamily="34" charset="0"/>
                </a:endParaRPr>
              </a:p>
            </p:txBody>
          </p:sp>
        </mc:Choice>
        <mc:Fallback>
          <p:sp>
            <p:nvSpPr>
              <p:cNvPr id="11" name="TextBox 10">
                <a:extLst>
                  <a:ext uri="{FF2B5EF4-FFF2-40B4-BE49-F238E27FC236}">
                    <a16:creationId xmlns:a16="http://schemas.microsoft.com/office/drawing/2014/main" id="{566566C5-D692-DB4D-4B18-493F5CFBDBEF}"/>
                  </a:ext>
                </a:extLst>
              </p:cNvPr>
              <p:cNvSpPr txBox="1">
                <a:spLocks noRot="1" noChangeAspect="1" noMove="1" noResize="1" noEditPoints="1" noAdjustHandles="1" noChangeArrowheads="1" noChangeShapeType="1" noTextEdit="1"/>
              </p:cNvSpPr>
              <p:nvPr/>
            </p:nvSpPr>
            <p:spPr>
              <a:xfrm>
                <a:off x="3428682" y="5600648"/>
                <a:ext cx="4059591" cy="677493"/>
              </a:xfrm>
              <a:prstGeom prst="rect">
                <a:avLst/>
              </a:prstGeom>
              <a:blipFill>
                <a:blip r:embed="rId3"/>
                <a:stretch>
                  <a:fillRect b="-5556"/>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3A5C323E-CE86-4C9D-F52F-8C352DCF8B11}"/>
                  </a:ext>
                </a:extLst>
              </p:cNvPr>
              <p:cNvSpPr txBox="1"/>
              <p:nvPr/>
            </p:nvSpPr>
            <p:spPr>
              <a:xfrm>
                <a:off x="3446171" y="6255457"/>
                <a:ext cx="4059591"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000" b="1" i="0" dirty="0" smtClean="0">
                          <a:solidFill>
                            <a:schemeClr val="accent1"/>
                          </a:solidFill>
                          <a:latin typeface="Cambria Math" panose="02040503050406030204" pitchFamily="18" charset="0"/>
                        </a:rPr>
                        <m:t>𝐌𝐞𝐚𝐧</m:t>
                      </m:r>
                      <m:r>
                        <a:rPr lang="en-GB" sz="2000" b="1" i="0" dirty="0" smtClean="0">
                          <a:solidFill>
                            <a:schemeClr val="accent1"/>
                          </a:solidFill>
                          <a:latin typeface="Cambria Math" panose="02040503050406030204" pitchFamily="18" charset="0"/>
                        </a:rPr>
                        <m:t>=</m:t>
                      </m:r>
                      <m:r>
                        <a:rPr lang="en-GB" sz="2000" b="1" i="0" dirty="0" smtClean="0">
                          <a:solidFill>
                            <a:schemeClr val="accent1"/>
                          </a:solidFill>
                          <a:latin typeface="Cambria Math" panose="02040503050406030204" pitchFamily="18" charset="0"/>
                        </a:rPr>
                        <m:t>𝟏𝟔</m:t>
                      </m:r>
                      <m:r>
                        <a:rPr lang="en-GB" sz="2000" b="1" i="0" dirty="0" smtClean="0">
                          <a:solidFill>
                            <a:schemeClr val="accent1"/>
                          </a:solidFill>
                          <a:latin typeface="Cambria Math" panose="02040503050406030204" pitchFamily="18" charset="0"/>
                        </a:rPr>
                        <m:t>.</m:t>
                      </m:r>
                      <m:r>
                        <a:rPr lang="en-GB" sz="2000" b="1" i="0" dirty="0" smtClean="0">
                          <a:solidFill>
                            <a:schemeClr val="accent1"/>
                          </a:solidFill>
                          <a:latin typeface="Cambria Math" panose="02040503050406030204" pitchFamily="18" charset="0"/>
                        </a:rPr>
                        <m:t>𝟓𝟑</m:t>
                      </m:r>
                      <m:r>
                        <a:rPr lang="en-GB" sz="2000" b="1" i="0" dirty="0" smtClean="0">
                          <a:solidFill>
                            <a:schemeClr val="accent1"/>
                          </a:solidFill>
                          <a:latin typeface="Cambria Math" panose="02040503050406030204" pitchFamily="18" charset="0"/>
                        </a:rPr>
                        <m:t> </m:t>
                      </m:r>
                      <m:r>
                        <a:rPr lang="en-GB" sz="2000" b="1" i="0" dirty="0" smtClean="0">
                          <a:solidFill>
                            <a:schemeClr val="accent1"/>
                          </a:solidFill>
                          <a:latin typeface="Cambria Math" panose="02040503050406030204" pitchFamily="18" charset="0"/>
                        </a:rPr>
                        <m:t>𝐜𝐦𝟑</m:t>
                      </m:r>
                    </m:oMath>
                  </m:oMathPara>
                </a14:m>
                <a:endParaRPr lang="en-GB" sz="2000" b="1" baseline="30000" dirty="0">
                  <a:solidFill>
                    <a:schemeClr val="accent1"/>
                  </a:solidFill>
                  <a:latin typeface="Century Gothic" panose="020B0502020202020204" pitchFamily="34" charset="0"/>
                </a:endParaRPr>
              </a:p>
            </p:txBody>
          </p:sp>
        </mc:Choice>
        <mc:Fallback>
          <p:sp>
            <p:nvSpPr>
              <p:cNvPr id="12" name="TextBox 11">
                <a:extLst>
                  <a:ext uri="{FF2B5EF4-FFF2-40B4-BE49-F238E27FC236}">
                    <a16:creationId xmlns:a16="http://schemas.microsoft.com/office/drawing/2014/main" id="{3A5C323E-CE86-4C9D-F52F-8C352DCF8B11}"/>
                  </a:ext>
                </a:extLst>
              </p:cNvPr>
              <p:cNvSpPr txBox="1">
                <a:spLocks noRot="1" noChangeAspect="1" noMove="1" noResize="1" noEditPoints="1" noAdjustHandles="1" noChangeArrowheads="1" noChangeShapeType="1" noTextEdit="1"/>
              </p:cNvSpPr>
              <p:nvPr/>
            </p:nvSpPr>
            <p:spPr>
              <a:xfrm>
                <a:off x="3446171" y="6255457"/>
                <a:ext cx="4059591" cy="400110"/>
              </a:xfrm>
              <a:prstGeom prst="rect">
                <a:avLst/>
              </a:prstGeom>
              <a:blipFill>
                <a:blip r:embed="rId4"/>
                <a:stretch>
                  <a:fillRect b="-15152"/>
                </a:stretch>
              </a:blipFill>
            </p:spPr>
            <p:txBody>
              <a:bodyPr/>
              <a:lstStyle/>
              <a:p>
                <a:r>
                  <a:rPr lang="en-GB">
                    <a:noFill/>
                  </a:rPr>
                  <a:t> </a:t>
                </a:r>
              </a:p>
            </p:txBody>
          </p:sp>
        </mc:Fallback>
      </mc:AlternateContent>
      <p:sp>
        <p:nvSpPr>
          <p:cNvPr id="13" name="TextBox 12">
            <a:extLst>
              <a:ext uri="{FF2B5EF4-FFF2-40B4-BE49-F238E27FC236}">
                <a16:creationId xmlns:a16="http://schemas.microsoft.com/office/drawing/2014/main" id="{85EEC7F6-B23F-5EBC-D09C-6BB7FF49FC0A}"/>
              </a:ext>
            </a:extLst>
          </p:cNvPr>
          <p:cNvSpPr txBox="1"/>
          <p:nvPr/>
        </p:nvSpPr>
        <p:spPr>
          <a:xfrm>
            <a:off x="7405141" y="2251023"/>
            <a:ext cx="4082266" cy="830997"/>
          </a:xfrm>
          <a:prstGeom prst="rect">
            <a:avLst/>
          </a:prstGeom>
          <a:noFill/>
        </p:spPr>
        <p:txBody>
          <a:bodyPr wrap="square" rtlCol="0">
            <a:spAutoFit/>
          </a:bodyPr>
          <a:lstStyle/>
          <a:p>
            <a:r>
              <a:rPr lang="en-GB" sz="2400" dirty="0">
                <a:latin typeface="Century Gothic" panose="020B0502020202020204" pitchFamily="34" charset="0"/>
              </a:rPr>
              <a:t>What is the concentration of acid used?</a:t>
            </a: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1E40D259-E0EC-16E4-85C5-25A9F299DD63}"/>
                  </a:ext>
                </a:extLst>
              </p:cNvPr>
              <p:cNvSpPr txBox="1"/>
              <p:nvPr/>
            </p:nvSpPr>
            <p:spPr>
              <a:xfrm>
                <a:off x="7143746" y="3064813"/>
                <a:ext cx="4638523" cy="67743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000" b="1" i="0" dirty="0" smtClean="0">
                          <a:solidFill>
                            <a:schemeClr val="accent1"/>
                          </a:solidFill>
                          <a:latin typeface="Cambria Math" panose="02040503050406030204" pitchFamily="18" charset="0"/>
                        </a:rPr>
                        <m:t>𝐂𝐨𝐧𝐜𝐞𝐧𝐭𝐫𝐚𝐭𝐢𝐨𝐧</m:t>
                      </m:r>
                      <m:r>
                        <a:rPr lang="en-GB" sz="2000" b="1" i="0" dirty="0" smtClean="0">
                          <a:solidFill>
                            <a:schemeClr val="accent1"/>
                          </a:solidFill>
                          <a:latin typeface="Cambria Math" panose="02040503050406030204" pitchFamily="18" charset="0"/>
                        </a:rPr>
                        <m:t>= </m:t>
                      </m:r>
                      <m:f>
                        <m:fPr>
                          <m:ctrlPr>
                            <a:rPr lang="en-GB" sz="2000" b="1" i="1" dirty="0" smtClean="0">
                              <a:solidFill>
                                <a:schemeClr val="accent1"/>
                              </a:solidFill>
                              <a:latin typeface="Cambria Math" panose="02040503050406030204" pitchFamily="18" charset="0"/>
                            </a:rPr>
                          </m:ctrlPr>
                        </m:fPr>
                        <m:num>
                          <m:r>
                            <a:rPr lang="en-GB" sz="2000" b="1" i="0" dirty="0" smtClean="0">
                              <a:solidFill>
                                <a:schemeClr val="accent1"/>
                              </a:solidFill>
                              <a:latin typeface="Cambria Math" panose="02040503050406030204" pitchFamily="18" charset="0"/>
                            </a:rPr>
                            <m:t>𝐧𝐮𝐦𝐛𝐞𝐫</m:t>
                          </m:r>
                          <m:r>
                            <a:rPr lang="en-GB" sz="2000" b="1" i="0" dirty="0" smtClean="0">
                              <a:solidFill>
                                <a:schemeClr val="accent1"/>
                              </a:solidFill>
                              <a:latin typeface="Cambria Math" panose="02040503050406030204" pitchFamily="18" charset="0"/>
                            </a:rPr>
                            <m:t> </m:t>
                          </m:r>
                          <m:r>
                            <a:rPr lang="en-GB" sz="2000" b="1" i="0" dirty="0" smtClean="0">
                              <a:solidFill>
                                <a:schemeClr val="accent1"/>
                              </a:solidFill>
                              <a:latin typeface="Cambria Math" panose="02040503050406030204" pitchFamily="18" charset="0"/>
                            </a:rPr>
                            <m:t>𝐨𝐟</m:t>
                          </m:r>
                          <m:r>
                            <a:rPr lang="en-GB" sz="2000" b="1" i="0" dirty="0" smtClean="0">
                              <a:solidFill>
                                <a:schemeClr val="accent1"/>
                              </a:solidFill>
                              <a:latin typeface="Cambria Math" panose="02040503050406030204" pitchFamily="18" charset="0"/>
                            </a:rPr>
                            <m:t> </m:t>
                          </m:r>
                          <m:r>
                            <a:rPr lang="en-GB" sz="2000" b="1" i="0" dirty="0" smtClean="0">
                              <a:solidFill>
                                <a:schemeClr val="accent1"/>
                              </a:solidFill>
                              <a:latin typeface="Cambria Math" panose="02040503050406030204" pitchFamily="18" charset="0"/>
                            </a:rPr>
                            <m:t>𝐦𝐨𝐥𝐞𝐬</m:t>
                          </m:r>
                        </m:num>
                        <m:den>
                          <m:r>
                            <a:rPr lang="en-GB" sz="2000" b="1" i="0" dirty="0" smtClean="0">
                              <a:solidFill>
                                <a:schemeClr val="accent1"/>
                              </a:solidFill>
                              <a:latin typeface="Cambria Math" panose="02040503050406030204" pitchFamily="18" charset="0"/>
                            </a:rPr>
                            <m:t>𝐯𝐨𝐥𝐮𝐦𝐞</m:t>
                          </m:r>
                        </m:den>
                      </m:f>
                    </m:oMath>
                  </m:oMathPara>
                </a14:m>
                <a:endParaRPr lang="en-GB" sz="2000" b="1" dirty="0">
                  <a:solidFill>
                    <a:schemeClr val="accent1"/>
                  </a:solidFill>
                  <a:latin typeface="Century Gothic" panose="020B0502020202020204" pitchFamily="34" charset="0"/>
                </a:endParaRPr>
              </a:p>
            </p:txBody>
          </p:sp>
        </mc:Choice>
        <mc:Fallback>
          <p:sp>
            <p:nvSpPr>
              <p:cNvPr id="14" name="TextBox 13">
                <a:extLst>
                  <a:ext uri="{FF2B5EF4-FFF2-40B4-BE49-F238E27FC236}">
                    <a16:creationId xmlns:a16="http://schemas.microsoft.com/office/drawing/2014/main" id="{1E40D259-E0EC-16E4-85C5-25A9F299DD63}"/>
                  </a:ext>
                </a:extLst>
              </p:cNvPr>
              <p:cNvSpPr txBox="1">
                <a:spLocks noRot="1" noChangeAspect="1" noMove="1" noResize="1" noEditPoints="1" noAdjustHandles="1" noChangeArrowheads="1" noChangeShapeType="1" noTextEdit="1"/>
              </p:cNvSpPr>
              <p:nvPr/>
            </p:nvSpPr>
            <p:spPr>
              <a:xfrm>
                <a:off x="7143746" y="3064813"/>
                <a:ext cx="4638523" cy="677430"/>
              </a:xfrm>
              <a:prstGeom prst="rect">
                <a:avLst/>
              </a:prstGeom>
              <a:blipFill>
                <a:blip r:embed="rId5"/>
                <a:stretch>
                  <a:fillRect t="-1852" b="-5556"/>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32D22762-C139-D3A1-49D3-A628049798C3}"/>
                  </a:ext>
                </a:extLst>
              </p:cNvPr>
              <p:cNvSpPr txBox="1"/>
              <p:nvPr/>
            </p:nvSpPr>
            <p:spPr>
              <a:xfrm>
                <a:off x="7169235" y="4598245"/>
                <a:ext cx="4178319"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000" b="1" i="0" dirty="0" smtClean="0">
                          <a:solidFill>
                            <a:schemeClr val="accent1"/>
                          </a:solidFill>
                          <a:latin typeface="Cambria Math" panose="02040503050406030204" pitchFamily="18" charset="0"/>
                        </a:rPr>
                        <m:t>𝐂𝐨𝐧𝐜𝐞𝐧𝐭𝐫𝐚𝐭𝐢𝐨𝐧</m:t>
                      </m:r>
                      <m:r>
                        <a:rPr lang="en-GB" sz="2000" b="1" i="0" dirty="0" smtClean="0">
                          <a:solidFill>
                            <a:schemeClr val="accent1"/>
                          </a:solidFill>
                          <a:latin typeface="Cambria Math" panose="02040503050406030204" pitchFamily="18" charset="0"/>
                        </a:rPr>
                        <m:t>=</m:t>
                      </m:r>
                      <m:r>
                        <a:rPr lang="en-GB" sz="2000" b="1" i="0" dirty="0" smtClean="0">
                          <a:solidFill>
                            <a:schemeClr val="accent1"/>
                          </a:solidFill>
                          <a:latin typeface="Cambria Math" panose="02040503050406030204" pitchFamily="18" charset="0"/>
                        </a:rPr>
                        <m:t>𝟎</m:t>
                      </m:r>
                      <m:r>
                        <a:rPr lang="en-GB" sz="2000" b="1" i="0" dirty="0" smtClean="0">
                          <a:solidFill>
                            <a:schemeClr val="accent1"/>
                          </a:solidFill>
                          <a:latin typeface="Cambria Math" panose="02040503050406030204" pitchFamily="18" charset="0"/>
                        </a:rPr>
                        <m:t>.</m:t>
                      </m:r>
                      <m:r>
                        <a:rPr lang="en-GB" sz="2000" b="1" i="0" dirty="0" smtClean="0">
                          <a:solidFill>
                            <a:schemeClr val="accent1"/>
                          </a:solidFill>
                          <a:latin typeface="Cambria Math" panose="02040503050406030204" pitchFamily="18" charset="0"/>
                        </a:rPr>
                        <m:t>𝟎𝟕𝟔</m:t>
                      </m:r>
                      <m:r>
                        <a:rPr lang="en-GB" sz="2000" b="1" i="0" dirty="0" smtClean="0">
                          <a:solidFill>
                            <a:schemeClr val="accent1"/>
                          </a:solidFill>
                          <a:latin typeface="Cambria Math" panose="02040503050406030204" pitchFamily="18" charset="0"/>
                        </a:rPr>
                        <m:t> </m:t>
                      </m:r>
                      <m:r>
                        <a:rPr lang="en-GB" sz="2000" b="1" i="0" dirty="0" smtClean="0">
                          <a:solidFill>
                            <a:schemeClr val="accent1"/>
                          </a:solidFill>
                          <a:latin typeface="Cambria Math" panose="02040503050406030204" pitchFamily="18" charset="0"/>
                        </a:rPr>
                        <m:t>𝐦𝐨𝐥</m:t>
                      </m:r>
                      <m:r>
                        <a:rPr lang="en-GB" sz="2000" b="1" i="0" dirty="0" smtClean="0">
                          <a:solidFill>
                            <a:schemeClr val="accent1"/>
                          </a:solidFill>
                          <a:latin typeface="Cambria Math" panose="02040503050406030204" pitchFamily="18" charset="0"/>
                        </a:rPr>
                        <m:t>/</m:t>
                      </m:r>
                      <m:r>
                        <a:rPr lang="en-GB" sz="2000" b="1" i="0" dirty="0" smtClean="0">
                          <a:solidFill>
                            <a:schemeClr val="accent1"/>
                          </a:solidFill>
                          <a:latin typeface="Cambria Math" panose="02040503050406030204" pitchFamily="18" charset="0"/>
                        </a:rPr>
                        <m:t>𝐝𝐦𝟑</m:t>
                      </m:r>
                    </m:oMath>
                  </m:oMathPara>
                </a14:m>
                <a:endParaRPr lang="en-GB" sz="2000" b="1" baseline="30000" dirty="0">
                  <a:solidFill>
                    <a:schemeClr val="accent1"/>
                  </a:solidFill>
                  <a:latin typeface="Century Gothic" panose="020B0502020202020204" pitchFamily="34" charset="0"/>
                </a:endParaRPr>
              </a:p>
            </p:txBody>
          </p:sp>
        </mc:Choice>
        <mc:Fallback>
          <p:sp>
            <p:nvSpPr>
              <p:cNvPr id="15" name="TextBox 14">
                <a:extLst>
                  <a:ext uri="{FF2B5EF4-FFF2-40B4-BE49-F238E27FC236}">
                    <a16:creationId xmlns:a16="http://schemas.microsoft.com/office/drawing/2014/main" id="{32D22762-C139-D3A1-49D3-A628049798C3}"/>
                  </a:ext>
                </a:extLst>
              </p:cNvPr>
              <p:cNvSpPr txBox="1">
                <a:spLocks noRot="1" noChangeAspect="1" noMove="1" noResize="1" noEditPoints="1" noAdjustHandles="1" noChangeArrowheads="1" noChangeShapeType="1" noTextEdit="1"/>
              </p:cNvSpPr>
              <p:nvPr/>
            </p:nvSpPr>
            <p:spPr>
              <a:xfrm>
                <a:off x="7169235" y="4598245"/>
                <a:ext cx="4178319" cy="400110"/>
              </a:xfrm>
              <a:prstGeom prst="rect">
                <a:avLst/>
              </a:prstGeom>
              <a:blipFill>
                <a:blip r:embed="rId6"/>
                <a:stretch>
                  <a:fillRect b="-18182"/>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1175F499-4133-8F30-AB33-1E43625037B9}"/>
                  </a:ext>
                </a:extLst>
              </p:cNvPr>
              <p:cNvSpPr txBox="1"/>
              <p:nvPr/>
            </p:nvSpPr>
            <p:spPr>
              <a:xfrm>
                <a:off x="7146244" y="3816819"/>
                <a:ext cx="4621035" cy="67749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000" b="1" i="0" dirty="0" smtClean="0">
                          <a:solidFill>
                            <a:schemeClr val="accent1"/>
                          </a:solidFill>
                          <a:latin typeface="Cambria Math" panose="02040503050406030204" pitchFamily="18" charset="0"/>
                        </a:rPr>
                        <m:t>𝐂𝐨𝐧𝐜𝐞𝐧𝐭𝐫𝐚𝐭𝐢𝐨𝐧</m:t>
                      </m:r>
                      <m:r>
                        <a:rPr lang="en-GB" sz="2000" b="1" i="0" dirty="0" smtClean="0">
                          <a:solidFill>
                            <a:schemeClr val="accent1"/>
                          </a:solidFill>
                          <a:latin typeface="Cambria Math" panose="02040503050406030204" pitchFamily="18" charset="0"/>
                        </a:rPr>
                        <m:t> = </m:t>
                      </m:r>
                      <m:f>
                        <m:fPr>
                          <m:ctrlPr>
                            <a:rPr lang="en-GB" sz="2000" b="1" i="1" dirty="0" smtClean="0">
                              <a:solidFill>
                                <a:schemeClr val="accent1"/>
                              </a:solidFill>
                              <a:latin typeface="Cambria Math" panose="02040503050406030204" pitchFamily="18" charset="0"/>
                            </a:rPr>
                          </m:ctrlPr>
                        </m:fPr>
                        <m:num>
                          <m:r>
                            <a:rPr lang="en-GB" sz="2000" b="1" i="0" dirty="0" smtClean="0">
                              <a:solidFill>
                                <a:schemeClr val="accent1"/>
                              </a:solidFill>
                              <a:latin typeface="Cambria Math" panose="02040503050406030204" pitchFamily="18" charset="0"/>
                            </a:rPr>
                            <m:t>𝟎</m:t>
                          </m:r>
                          <m:r>
                            <a:rPr lang="en-GB" sz="2000" b="1" i="0" dirty="0" smtClean="0">
                              <a:solidFill>
                                <a:schemeClr val="accent1"/>
                              </a:solidFill>
                              <a:latin typeface="Cambria Math" panose="02040503050406030204" pitchFamily="18" charset="0"/>
                            </a:rPr>
                            <m:t>.</m:t>
                          </m:r>
                          <m:r>
                            <a:rPr lang="en-GB" sz="2000" b="1" i="0" dirty="0" smtClean="0">
                              <a:solidFill>
                                <a:schemeClr val="accent1"/>
                              </a:solidFill>
                              <a:latin typeface="Cambria Math" panose="02040503050406030204" pitchFamily="18" charset="0"/>
                            </a:rPr>
                            <m:t>𝟎𝟎𝟏𝟐𝟓</m:t>
                          </m:r>
                        </m:num>
                        <m:den>
                          <m:r>
                            <a:rPr lang="en-GB" sz="2000" b="1" i="0" dirty="0" smtClean="0">
                              <a:solidFill>
                                <a:schemeClr val="accent1"/>
                              </a:solidFill>
                              <a:latin typeface="Cambria Math" panose="02040503050406030204" pitchFamily="18" charset="0"/>
                            </a:rPr>
                            <m:t>𝟎</m:t>
                          </m:r>
                          <m:r>
                            <a:rPr lang="en-GB" sz="2000" b="1" i="0" dirty="0" smtClean="0">
                              <a:solidFill>
                                <a:schemeClr val="accent1"/>
                              </a:solidFill>
                              <a:latin typeface="Cambria Math" panose="02040503050406030204" pitchFamily="18" charset="0"/>
                            </a:rPr>
                            <m:t>.</m:t>
                          </m:r>
                          <m:r>
                            <a:rPr lang="en-GB" sz="2000" b="1" i="0" dirty="0" smtClean="0">
                              <a:solidFill>
                                <a:schemeClr val="accent1"/>
                              </a:solidFill>
                              <a:latin typeface="Cambria Math" panose="02040503050406030204" pitchFamily="18" charset="0"/>
                            </a:rPr>
                            <m:t>𝟎𝟏𝟔𝟓𝟑</m:t>
                          </m:r>
                        </m:den>
                      </m:f>
                    </m:oMath>
                  </m:oMathPara>
                </a14:m>
                <a:endParaRPr lang="en-GB" sz="2000" b="1" dirty="0">
                  <a:solidFill>
                    <a:schemeClr val="accent1"/>
                  </a:solidFill>
                  <a:latin typeface="Century Gothic" panose="020B0502020202020204" pitchFamily="34" charset="0"/>
                </a:endParaRPr>
              </a:p>
            </p:txBody>
          </p:sp>
        </mc:Choice>
        <mc:Fallback>
          <p:sp>
            <p:nvSpPr>
              <p:cNvPr id="16" name="TextBox 15">
                <a:extLst>
                  <a:ext uri="{FF2B5EF4-FFF2-40B4-BE49-F238E27FC236}">
                    <a16:creationId xmlns:a16="http://schemas.microsoft.com/office/drawing/2014/main" id="{1175F499-4133-8F30-AB33-1E43625037B9}"/>
                  </a:ext>
                </a:extLst>
              </p:cNvPr>
              <p:cNvSpPr txBox="1">
                <a:spLocks noRot="1" noChangeAspect="1" noMove="1" noResize="1" noEditPoints="1" noAdjustHandles="1" noChangeArrowheads="1" noChangeShapeType="1" noTextEdit="1"/>
              </p:cNvSpPr>
              <p:nvPr/>
            </p:nvSpPr>
            <p:spPr>
              <a:xfrm>
                <a:off x="7146244" y="3816819"/>
                <a:ext cx="4621035" cy="677493"/>
              </a:xfrm>
              <a:prstGeom prst="rect">
                <a:avLst/>
              </a:prstGeom>
              <a:blipFill>
                <a:blip r:embed="rId7"/>
                <a:stretch>
                  <a:fillRect b="-5556"/>
                </a:stretch>
              </a:blipFill>
            </p:spPr>
            <p:txBody>
              <a:bodyPr/>
              <a:lstStyle/>
              <a:p>
                <a:r>
                  <a:rPr lang="en-GB">
                    <a:noFill/>
                  </a:rPr>
                  <a:t> </a:t>
                </a:r>
              </a:p>
            </p:txBody>
          </p:sp>
        </mc:Fallback>
      </mc:AlternateContent>
      <p:cxnSp>
        <p:nvCxnSpPr>
          <p:cNvPr id="17" name="Straight Connector 16">
            <a:extLst>
              <a:ext uri="{FF2B5EF4-FFF2-40B4-BE49-F238E27FC236}">
                <a16:creationId xmlns:a16="http://schemas.microsoft.com/office/drawing/2014/main" id="{18BE0FCB-11FA-AAE1-19E7-FB3673309814}"/>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58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500"/>
                                        <p:tgtEl>
                                          <p:spTgt spid="1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6"/>
                                        </p:tgtEl>
                                        <p:attrNameLst>
                                          <p:attrName>style.visibility</p:attrName>
                                        </p:attrNameLst>
                                      </p:cBhvr>
                                      <p:to>
                                        <p:strVal val="visible"/>
                                      </p:to>
                                    </p:set>
                                    <p:animEffect transition="in" filter="fade">
                                      <p:cBhvr>
                                        <p:cTn id="5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10" grpId="0"/>
      <p:bldP spid="11" grpId="0"/>
      <p:bldP spid="12" grpId="0"/>
      <p:bldP spid="13" grpId="0"/>
      <p:bldP spid="14" grpId="0"/>
      <p:bldP spid="15"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a:xfrm>
            <a:off x="265056" y="0"/>
            <a:ext cx="11238075" cy="720000"/>
          </a:xfrm>
        </p:spPr>
        <p:txBody>
          <a:bodyPr>
            <a:normAutofit/>
          </a:bodyPr>
          <a:lstStyle/>
          <a:p>
            <a:r>
              <a:rPr lang="en-US" dirty="0">
                <a:latin typeface="Century Gothic" panose="020B0502020202020204" pitchFamily="34" charset="0"/>
              </a:rPr>
              <a:t>Is this correct?</a:t>
            </a:r>
          </a:p>
        </p:txBody>
      </p:sp>
      <p:pic>
        <p:nvPicPr>
          <p:cNvPr id="8" name="Picture 7" descr="Icon&#10;&#10;Description automatically generated">
            <a:extLst>
              <a:ext uri="{FF2B5EF4-FFF2-40B4-BE49-F238E27FC236}">
                <a16:creationId xmlns:a16="http://schemas.microsoft.com/office/drawing/2014/main" id="{23E35396-E010-0F44-AA73-944EB4AAFAED}"/>
              </a:ext>
            </a:extLst>
          </p:cNvPr>
          <p:cNvPicPr>
            <a:picLocks noChangeAspect="1"/>
          </p:cNvPicPr>
          <p:nvPr/>
        </p:nvPicPr>
        <p:blipFill rotWithShape="1">
          <a:blip r:embed="rId3">
            <a:clrChange>
              <a:clrFrom>
                <a:srgbClr val="FFFFFF"/>
              </a:clrFrom>
              <a:clrTo>
                <a:srgbClr val="FFFFFF">
                  <a:alpha val="0"/>
                </a:srgbClr>
              </a:clrTo>
            </a:clrChange>
          </a:blip>
          <a:srcRect l="27780" r="25910"/>
          <a:stretch/>
        </p:blipFill>
        <p:spPr>
          <a:xfrm rot="5400000">
            <a:off x="4247234" y="473462"/>
            <a:ext cx="3997851" cy="6128718"/>
          </a:xfrm>
          <a:prstGeom prst="rect">
            <a:avLst/>
          </a:prstGeom>
        </p:spPr>
      </p:pic>
      <p:sp>
        <p:nvSpPr>
          <p:cNvPr id="14" name="TextBox 13">
            <a:extLst>
              <a:ext uri="{FF2B5EF4-FFF2-40B4-BE49-F238E27FC236}">
                <a16:creationId xmlns:a16="http://schemas.microsoft.com/office/drawing/2014/main" id="{FDB9E6EF-D5F8-CD4E-89D9-48518E23E7D1}"/>
              </a:ext>
            </a:extLst>
          </p:cNvPr>
          <p:cNvSpPr txBox="1"/>
          <p:nvPr/>
        </p:nvSpPr>
        <p:spPr>
          <a:xfrm>
            <a:off x="4167820" y="2137518"/>
            <a:ext cx="4397473" cy="2246769"/>
          </a:xfrm>
          <a:prstGeom prst="rect">
            <a:avLst/>
          </a:prstGeom>
          <a:noFill/>
          <a:ln>
            <a:noFill/>
          </a:ln>
        </p:spPr>
        <p:txBody>
          <a:bodyPr wrap="square" rtlCol="0">
            <a:spAutoFit/>
          </a:bodyPr>
          <a:lstStyle/>
          <a:p>
            <a:r>
              <a:rPr lang="en-US" sz="2800" dirty="0">
                <a:latin typeface="Century Gothic" panose="020B0502020202020204" pitchFamily="34" charset="0"/>
              </a:rPr>
              <a:t>The reactant in a titration with the unknown concentration always has to be the alkali.</a:t>
            </a:r>
          </a:p>
        </p:txBody>
      </p:sp>
      <p:cxnSp>
        <p:nvCxnSpPr>
          <p:cNvPr id="3" name="Straight Connector 2">
            <a:extLst>
              <a:ext uri="{FF2B5EF4-FFF2-40B4-BE49-F238E27FC236}">
                <a16:creationId xmlns:a16="http://schemas.microsoft.com/office/drawing/2014/main" id="{D68AE201-6265-8C06-229B-D70C5A376B66}"/>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49032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a:xfrm>
            <a:off x="421467" y="0"/>
            <a:ext cx="10620000" cy="720000"/>
          </a:xfrm>
        </p:spPr>
        <p:txBody>
          <a:bodyPr/>
          <a:lstStyle/>
          <a:p>
            <a:r>
              <a:rPr lang="en-US" dirty="0">
                <a:latin typeface="Century Gothic" panose="020B0502020202020204" pitchFamily="34" charset="0"/>
              </a:rPr>
              <a:t>Which values should we use? </a:t>
            </a:r>
          </a:p>
        </p:txBody>
      </p:sp>
      <p:cxnSp>
        <p:nvCxnSpPr>
          <p:cNvPr id="4" name="Straight Connector 3">
            <a:extLst>
              <a:ext uri="{FF2B5EF4-FFF2-40B4-BE49-F238E27FC236}">
                <a16:creationId xmlns:a16="http://schemas.microsoft.com/office/drawing/2014/main" id="{C6CFDA11-D620-0DBD-8436-A2AFA49FFEB8}"/>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graphicFrame>
        <p:nvGraphicFramePr>
          <p:cNvPr id="7" name="Table 11">
            <a:extLst>
              <a:ext uri="{FF2B5EF4-FFF2-40B4-BE49-F238E27FC236}">
                <a16:creationId xmlns:a16="http://schemas.microsoft.com/office/drawing/2014/main" id="{109EFE26-DBC2-8710-AB01-030902F85EE8}"/>
              </a:ext>
            </a:extLst>
          </p:cNvPr>
          <p:cNvGraphicFramePr>
            <a:graphicFrameLocks noGrp="1"/>
          </p:cNvGraphicFramePr>
          <p:nvPr>
            <p:extLst>
              <p:ext uri="{D42A27DB-BD31-4B8C-83A1-F6EECF244321}">
                <p14:modId xmlns:p14="http://schemas.microsoft.com/office/powerpoint/2010/main" val="61176103"/>
              </p:ext>
            </p:extLst>
          </p:nvPr>
        </p:nvGraphicFramePr>
        <p:xfrm>
          <a:off x="8189260" y="1317438"/>
          <a:ext cx="2554942" cy="3133167"/>
        </p:xfrm>
        <a:graphic>
          <a:graphicData uri="http://schemas.openxmlformats.org/drawingml/2006/table">
            <a:tbl>
              <a:tblPr firstRow="1" bandRow="1">
                <a:tableStyleId>{B1EB6348-2FFE-48DD-B87E-607CE2353A59}</a:tableStyleId>
              </a:tblPr>
              <a:tblGrid>
                <a:gridCol w="1045203">
                  <a:extLst>
                    <a:ext uri="{9D8B030D-6E8A-4147-A177-3AD203B41FA5}">
                      <a16:colId xmlns:a16="http://schemas.microsoft.com/office/drawing/2014/main" val="3237580356"/>
                    </a:ext>
                  </a:extLst>
                </a:gridCol>
                <a:gridCol w="1509739">
                  <a:extLst>
                    <a:ext uri="{9D8B030D-6E8A-4147-A177-3AD203B41FA5}">
                      <a16:colId xmlns:a16="http://schemas.microsoft.com/office/drawing/2014/main" val="215963181"/>
                    </a:ext>
                  </a:extLst>
                </a:gridCol>
              </a:tblGrid>
              <a:tr h="927127">
                <a:tc>
                  <a:txBody>
                    <a:bodyPr/>
                    <a:lstStyle/>
                    <a:p>
                      <a:r>
                        <a:rPr lang="en-GB" dirty="0">
                          <a:solidFill>
                            <a:sysClr val="windowText" lastClr="000000"/>
                          </a:solidFill>
                          <a:latin typeface="Century Gothic" panose="020B0502020202020204" pitchFamily="34" charset="0"/>
                        </a:rPr>
                        <a:t>Titration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r>
                        <a:rPr lang="en-GB" dirty="0">
                          <a:solidFill>
                            <a:sysClr val="windowText" lastClr="000000"/>
                          </a:solidFill>
                          <a:latin typeface="Century Gothic" panose="020B0502020202020204" pitchFamily="34" charset="0"/>
                        </a:rPr>
                        <a:t>Volume of alkali used (cm</a:t>
                      </a:r>
                      <a:r>
                        <a:rPr lang="en-GB" baseline="30000" dirty="0">
                          <a:solidFill>
                            <a:sysClr val="windowText" lastClr="000000"/>
                          </a:solidFill>
                          <a:latin typeface="Century Gothic" panose="020B0502020202020204" pitchFamily="34" charset="0"/>
                        </a:rPr>
                        <a:t>3</a:t>
                      </a:r>
                      <a:r>
                        <a:rPr lang="en-GB" dirty="0">
                          <a:solidFill>
                            <a:sysClr val="windowText" lastClr="000000"/>
                          </a:solidFill>
                          <a:latin typeface="Century Gothic" panose="020B0502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1998627209"/>
                  </a:ext>
                </a:extLst>
              </a:tr>
              <a:tr h="441208">
                <a:tc>
                  <a:txBody>
                    <a:bodyPr/>
                    <a:lstStyle/>
                    <a:p>
                      <a:r>
                        <a:rPr lang="en-GB" dirty="0">
                          <a:solidFill>
                            <a:sysClr val="windowText" lastClr="000000"/>
                          </a:solidFill>
                          <a:latin typeface="Century Gothic" panose="020B0502020202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ysClr val="windowText" lastClr="000000"/>
                          </a:solidFill>
                          <a:latin typeface="Century Gothic" panose="020B0502020202020204" pitchFamily="34" charset="0"/>
                        </a:rPr>
                        <a:t>24.2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69362147"/>
                  </a:ext>
                </a:extLst>
              </a:tr>
              <a:tr h="441208">
                <a:tc>
                  <a:txBody>
                    <a:bodyPr/>
                    <a:lstStyle/>
                    <a:p>
                      <a:r>
                        <a:rPr lang="en-GB" dirty="0">
                          <a:solidFill>
                            <a:sysClr val="windowText" lastClr="000000"/>
                          </a:solidFill>
                          <a:latin typeface="Century Gothic" panose="020B050202020202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ysClr val="windowText" lastClr="000000"/>
                          </a:solidFill>
                          <a:latin typeface="Century Gothic" panose="020B0502020202020204" pitchFamily="34" charset="0"/>
                        </a:rPr>
                        <a:t>21.80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87560315"/>
                  </a:ext>
                </a:extLst>
              </a:tr>
              <a:tr h="441208">
                <a:tc>
                  <a:txBody>
                    <a:bodyPr/>
                    <a:lstStyle/>
                    <a:p>
                      <a:r>
                        <a:rPr lang="en-GB" dirty="0">
                          <a:solidFill>
                            <a:sysClr val="windowText" lastClr="000000"/>
                          </a:solidFill>
                          <a:latin typeface="Century Gothic" panose="020B0502020202020204" pitchFamily="34"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ysClr val="windowText" lastClr="000000"/>
                          </a:solidFill>
                          <a:latin typeface="Century Gothic" panose="020B0502020202020204" pitchFamily="34" charset="0"/>
                        </a:rPr>
                        <a:t>21.75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60229061"/>
                  </a:ext>
                </a:extLst>
              </a:tr>
              <a:tr h="441208">
                <a:tc>
                  <a:txBody>
                    <a:bodyPr/>
                    <a:lstStyle/>
                    <a:p>
                      <a:r>
                        <a:rPr lang="en-GB" dirty="0">
                          <a:solidFill>
                            <a:sysClr val="windowText" lastClr="000000"/>
                          </a:solidFill>
                          <a:latin typeface="Century Gothic" panose="020B0502020202020204" pitchFamily="34"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ysClr val="windowText" lastClr="000000"/>
                          </a:solidFill>
                          <a:latin typeface="Century Gothic" panose="020B0502020202020204" pitchFamily="34" charset="0"/>
                        </a:rPr>
                        <a:t>21.80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7244745"/>
                  </a:ext>
                </a:extLst>
              </a:tr>
              <a:tr h="441208">
                <a:tc>
                  <a:txBody>
                    <a:bodyPr/>
                    <a:lstStyle/>
                    <a:p>
                      <a:r>
                        <a:rPr lang="en-GB" dirty="0">
                          <a:solidFill>
                            <a:sysClr val="windowText" lastClr="000000"/>
                          </a:solidFill>
                          <a:latin typeface="Century Gothic" panose="020B0502020202020204" pitchFamily="34"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ysClr val="windowText" lastClr="000000"/>
                          </a:solidFill>
                          <a:latin typeface="Century Gothic" panose="020B0502020202020204" pitchFamily="34" charset="0"/>
                        </a:rPr>
                        <a:t>21.75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65547306"/>
                  </a:ext>
                </a:extLst>
              </a:tr>
            </a:tbl>
          </a:graphicData>
        </a:graphic>
      </p:graphicFrame>
      <p:sp>
        <p:nvSpPr>
          <p:cNvPr id="8" name="TextBox 7">
            <a:extLst>
              <a:ext uri="{FF2B5EF4-FFF2-40B4-BE49-F238E27FC236}">
                <a16:creationId xmlns:a16="http://schemas.microsoft.com/office/drawing/2014/main" id="{30E0D230-5C7F-4F11-4265-A28DFA3A1AD4}"/>
              </a:ext>
            </a:extLst>
          </p:cNvPr>
          <p:cNvSpPr txBox="1"/>
          <p:nvPr/>
        </p:nvSpPr>
        <p:spPr>
          <a:xfrm>
            <a:off x="389196" y="994518"/>
            <a:ext cx="7463886" cy="1569660"/>
          </a:xfrm>
          <a:prstGeom prst="rect">
            <a:avLst/>
          </a:prstGeom>
          <a:noFill/>
          <a:ln>
            <a:noFill/>
          </a:ln>
        </p:spPr>
        <p:txBody>
          <a:bodyPr wrap="square" rtlCol="0">
            <a:spAutoFit/>
          </a:bodyPr>
          <a:lstStyle/>
          <a:p>
            <a:r>
              <a:rPr lang="en-US" sz="2400" dirty="0">
                <a:latin typeface="Century Gothic" panose="020B0502020202020204" pitchFamily="34" charset="0"/>
              </a:rPr>
              <a:t>A student performs a titration 5 times. </a:t>
            </a:r>
          </a:p>
          <a:p>
            <a:r>
              <a:rPr lang="en-US" sz="2400" dirty="0">
                <a:latin typeface="Century Gothic" panose="020B0502020202020204" pitchFamily="34" charset="0"/>
              </a:rPr>
              <a:t>They obtain these results for the volume of alkali needed to neutralise a known volume and concentration of acid. </a:t>
            </a:r>
          </a:p>
        </p:txBody>
      </p:sp>
      <p:sp>
        <p:nvSpPr>
          <p:cNvPr id="9" name="TextBox 8">
            <a:extLst>
              <a:ext uri="{FF2B5EF4-FFF2-40B4-BE49-F238E27FC236}">
                <a16:creationId xmlns:a16="http://schemas.microsoft.com/office/drawing/2014/main" id="{C4180329-FE5C-0D7A-56CF-90B2A25F51F1}"/>
              </a:ext>
            </a:extLst>
          </p:cNvPr>
          <p:cNvSpPr txBox="1"/>
          <p:nvPr/>
        </p:nvSpPr>
        <p:spPr>
          <a:xfrm>
            <a:off x="407126" y="2868141"/>
            <a:ext cx="7463886" cy="3046988"/>
          </a:xfrm>
          <a:prstGeom prst="rect">
            <a:avLst/>
          </a:prstGeom>
          <a:noFill/>
          <a:ln>
            <a:noFill/>
          </a:ln>
        </p:spPr>
        <p:txBody>
          <a:bodyPr wrap="square" rtlCol="0">
            <a:spAutoFit/>
          </a:bodyPr>
          <a:lstStyle/>
          <a:p>
            <a:r>
              <a:rPr lang="en-US" sz="2400" dirty="0">
                <a:latin typeface="Century Gothic" panose="020B0502020202020204" pitchFamily="34" charset="0"/>
              </a:rPr>
              <a:t>The student want to use the values to determine the concentration of the alkali.</a:t>
            </a:r>
          </a:p>
          <a:p>
            <a:endParaRPr lang="en-US" sz="2400" dirty="0">
              <a:latin typeface="Century Gothic" panose="020B0502020202020204" pitchFamily="34" charset="0"/>
            </a:endParaRPr>
          </a:p>
          <a:p>
            <a:r>
              <a:rPr lang="en-US" sz="2400" i="1" dirty="0">
                <a:latin typeface="Century Gothic" panose="020B0502020202020204" pitchFamily="34" charset="0"/>
              </a:rPr>
              <a:t>What values should they use?</a:t>
            </a:r>
          </a:p>
          <a:p>
            <a:r>
              <a:rPr lang="en-US" sz="2400" i="1" dirty="0">
                <a:latin typeface="Century Gothic" panose="020B0502020202020204" pitchFamily="34" charset="0"/>
              </a:rPr>
              <a:t>Why?</a:t>
            </a:r>
          </a:p>
          <a:p>
            <a:r>
              <a:rPr lang="en-US" sz="2400" i="1" dirty="0">
                <a:latin typeface="Century Gothic" panose="020B0502020202020204" pitchFamily="34" charset="0"/>
              </a:rPr>
              <a:t>How should they use these results?</a:t>
            </a:r>
          </a:p>
          <a:p>
            <a:r>
              <a:rPr lang="en-US" sz="2400" i="1" dirty="0">
                <a:latin typeface="Century Gothic" panose="020B0502020202020204" pitchFamily="34" charset="0"/>
              </a:rPr>
              <a:t>What is the name for these results?</a:t>
            </a:r>
          </a:p>
          <a:p>
            <a:r>
              <a:rPr lang="en-US" sz="2400" i="1" dirty="0">
                <a:latin typeface="Century Gothic" panose="020B0502020202020204" pitchFamily="34" charset="0"/>
              </a:rPr>
              <a:t>What do these results fall within?</a:t>
            </a:r>
          </a:p>
        </p:txBody>
      </p:sp>
    </p:spTree>
    <p:extLst>
      <p:ext uri="{BB962C8B-B14F-4D97-AF65-F5344CB8AC3E}">
        <p14:creationId xmlns:p14="http://schemas.microsoft.com/office/powerpoint/2010/main" val="27836083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1984" y="1875900"/>
            <a:ext cx="10858402" cy="2923877"/>
          </a:xfrm>
          <a:prstGeom prst="rect">
            <a:avLst/>
          </a:prstGeom>
          <a:noFill/>
        </p:spPr>
        <p:txBody>
          <a:bodyPr wrap="square" rtlCol="0">
            <a:spAutoFit/>
          </a:bodyPr>
          <a:lstStyle/>
          <a:p>
            <a:pPr marL="457200" indent="-457200">
              <a:buFont typeface="+mj-lt"/>
              <a:buAutoNum type="arabicPeriod"/>
            </a:pPr>
            <a:r>
              <a:rPr lang="en-GB" sz="2400" dirty="0">
                <a:latin typeface="Century Gothic" panose="020B0502020202020204" pitchFamily="34" charset="0"/>
              </a:rPr>
              <a:t>Volume can be measured in cm</a:t>
            </a:r>
            <a:r>
              <a:rPr lang="en-GB" sz="2400" baseline="30000" dirty="0">
                <a:latin typeface="Century Gothic" panose="020B0502020202020204" pitchFamily="34" charset="0"/>
              </a:rPr>
              <a:t>3</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Number of moles is measured in mol</a:t>
            </a:r>
          </a:p>
          <a:p>
            <a:pPr marL="457200" indent="-457200">
              <a:buFont typeface="+mj-lt"/>
              <a:buAutoNum type="arabicPeriod"/>
            </a:pPr>
            <a:endParaRPr lang="en-GB" sz="24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Concentration is measured in dm</a:t>
            </a:r>
            <a:r>
              <a:rPr lang="en-GB" sz="2400" baseline="30000" dirty="0">
                <a:latin typeface="Century Gothic" panose="020B0502020202020204" pitchFamily="34" charset="0"/>
              </a:rPr>
              <a:t>3</a:t>
            </a:r>
          </a:p>
          <a:p>
            <a:pPr marL="457200" indent="-457200">
              <a:buFont typeface="+mj-lt"/>
              <a:buAutoNum type="arabicPeriod"/>
            </a:pPr>
            <a:endParaRPr lang="en-GB" sz="2400" baseline="30000" dirty="0">
              <a:latin typeface="Century Gothic" panose="020B0502020202020204" pitchFamily="34" charset="0"/>
            </a:endParaRPr>
          </a:p>
          <a:p>
            <a:pPr marL="457200" indent="-457200">
              <a:buFont typeface="+mj-lt"/>
              <a:buAutoNum type="arabicPeriod"/>
            </a:pPr>
            <a:r>
              <a:rPr lang="en-GB" sz="2400" dirty="0">
                <a:latin typeface="Century Gothic" panose="020B0502020202020204" pitchFamily="34" charset="0"/>
              </a:rPr>
              <a:t>Concordant results fall within 0.5 cm</a:t>
            </a:r>
            <a:r>
              <a:rPr lang="en-GB" sz="2400" baseline="30000" dirty="0">
                <a:latin typeface="Century Gothic" panose="020B0502020202020204" pitchFamily="34" charset="0"/>
              </a:rPr>
              <a:t>3</a:t>
            </a:r>
            <a:r>
              <a:rPr lang="en-GB" sz="2400" dirty="0">
                <a:latin typeface="Century Gothic" panose="020B0502020202020204" pitchFamily="34" charset="0"/>
              </a:rPr>
              <a:t> of each other.</a:t>
            </a:r>
            <a:endParaRPr lang="en-GB" sz="2400" baseline="30000" dirty="0">
              <a:latin typeface="Century Gothic" panose="020B0502020202020204" pitchFamily="34" charset="0"/>
            </a:endParaRPr>
          </a:p>
          <a:p>
            <a:endParaRPr lang="en-GB" sz="2400" dirty="0">
              <a:latin typeface="Century Gothic" panose="020B0502020202020204" pitchFamily="34" charset="0"/>
            </a:endParaRPr>
          </a:p>
        </p:txBody>
      </p:sp>
      <p:pic>
        <p:nvPicPr>
          <p:cNvPr id="11" name="Google Shape;149;p4">
            <a:extLst>
              <a:ext uri="{FF2B5EF4-FFF2-40B4-BE49-F238E27FC236}">
                <a16:creationId xmlns:a16="http://schemas.microsoft.com/office/drawing/2014/main" id="{A0303633-5184-423F-B58A-0AE085288175}"/>
              </a:ext>
            </a:extLst>
          </p:cNvPr>
          <p:cNvPicPr preferRelativeResize="0"/>
          <p:nvPr/>
        </p:nvPicPr>
        <p:blipFill rotWithShape="1">
          <a:blip r:embed="rId3">
            <a:alphaModFix/>
          </a:blip>
          <a:srcRect/>
          <a:stretch/>
        </p:blipFill>
        <p:spPr>
          <a:xfrm>
            <a:off x="8759790" y="152345"/>
            <a:ext cx="1120928" cy="1451113"/>
          </a:xfrm>
          <a:prstGeom prst="rect">
            <a:avLst/>
          </a:prstGeom>
          <a:noFill/>
          <a:ln>
            <a:noFill/>
          </a:ln>
        </p:spPr>
      </p:pic>
      <p:pic>
        <p:nvPicPr>
          <p:cNvPr id="12" name="Google Shape;150;p4">
            <a:extLst>
              <a:ext uri="{FF2B5EF4-FFF2-40B4-BE49-F238E27FC236}">
                <a16:creationId xmlns:a16="http://schemas.microsoft.com/office/drawing/2014/main" id="{18A7AB51-70CA-415C-A0C7-99C44ABB88F4}"/>
              </a:ext>
            </a:extLst>
          </p:cNvPr>
          <p:cNvPicPr preferRelativeResize="0"/>
          <p:nvPr/>
        </p:nvPicPr>
        <p:blipFill rotWithShape="1">
          <a:blip r:embed="rId4">
            <a:alphaModFix/>
          </a:blip>
          <a:srcRect/>
          <a:stretch/>
        </p:blipFill>
        <p:spPr>
          <a:xfrm rot="10800000">
            <a:off x="10284455" y="0"/>
            <a:ext cx="1116000" cy="1444733"/>
          </a:xfrm>
          <a:prstGeom prst="rect">
            <a:avLst/>
          </a:prstGeom>
          <a:noFill/>
          <a:ln>
            <a:noFill/>
          </a:ln>
        </p:spPr>
      </p:pic>
      <p:sp>
        <p:nvSpPr>
          <p:cNvPr id="3" name="TextBox 2">
            <a:extLst>
              <a:ext uri="{FF2B5EF4-FFF2-40B4-BE49-F238E27FC236}">
                <a16:creationId xmlns:a16="http://schemas.microsoft.com/office/drawing/2014/main" id="{4EEDA05D-EEC4-3E44-AAF2-E451BACD0F4D}"/>
              </a:ext>
            </a:extLst>
          </p:cNvPr>
          <p:cNvSpPr txBox="1"/>
          <p:nvPr/>
        </p:nvSpPr>
        <p:spPr>
          <a:xfrm>
            <a:off x="6372556" y="2616059"/>
            <a:ext cx="793807"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True</a:t>
            </a:r>
          </a:p>
        </p:txBody>
      </p:sp>
      <p:sp>
        <p:nvSpPr>
          <p:cNvPr id="8" name="TextBox 7">
            <a:extLst>
              <a:ext uri="{FF2B5EF4-FFF2-40B4-BE49-F238E27FC236}">
                <a16:creationId xmlns:a16="http://schemas.microsoft.com/office/drawing/2014/main" id="{5746573F-9D21-2843-8B49-77222F5FD362}"/>
              </a:ext>
            </a:extLst>
          </p:cNvPr>
          <p:cNvSpPr txBox="1"/>
          <p:nvPr/>
        </p:nvSpPr>
        <p:spPr>
          <a:xfrm>
            <a:off x="6089919" y="3325578"/>
            <a:ext cx="941283"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False</a:t>
            </a:r>
          </a:p>
        </p:txBody>
      </p:sp>
      <p:sp>
        <p:nvSpPr>
          <p:cNvPr id="10" name="TextBox 9">
            <a:extLst>
              <a:ext uri="{FF2B5EF4-FFF2-40B4-BE49-F238E27FC236}">
                <a16:creationId xmlns:a16="http://schemas.microsoft.com/office/drawing/2014/main" id="{3D584EE3-DB6B-F947-B089-18BD86DC9205}"/>
              </a:ext>
            </a:extLst>
          </p:cNvPr>
          <p:cNvSpPr txBox="1"/>
          <p:nvPr/>
        </p:nvSpPr>
        <p:spPr>
          <a:xfrm>
            <a:off x="5990698" y="1882219"/>
            <a:ext cx="793807"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True</a:t>
            </a:r>
          </a:p>
        </p:txBody>
      </p:sp>
      <p:sp>
        <p:nvSpPr>
          <p:cNvPr id="14" name="TextBox 13">
            <a:extLst>
              <a:ext uri="{FF2B5EF4-FFF2-40B4-BE49-F238E27FC236}">
                <a16:creationId xmlns:a16="http://schemas.microsoft.com/office/drawing/2014/main" id="{5D274766-0F69-004B-A0DF-2247B1101A24}"/>
              </a:ext>
            </a:extLst>
          </p:cNvPr>
          <p:cNvSpPr txBox="1"/>
          <p:nvPr/>
        </p:nvSpPr>
        <p:spPr>
          <a:xfrm>
            <a:off x="8597335" y="3953271"/>
            <a:ext cx="941283" cy="461665"/>
          </a:xfrm>
          <a:prstGeom prst="rect">
            <a:avLst/>
          </a:prstGeom>
          <a:noFill/>
        </p:spPr>
        <p:txBody>
          <a:bodyPr wrap="none" rtlCol="0">
            <a:spAutoFit/>
          </a:bodyPr>
          <a:lstStyle/>
          <a:p>
            <a:r>
              <a:rPr lang="en-GB" sz="2400" b="1" dirty="0">
                <a:solidFill>
                  <a:schemeClr val="accent1"/>
                </a:solidFill>
                <a:latin typeface="Century Gothic" panose="020B0502020202020204" pitchFamily="34" charset="0"/>
              </a:rPr>
              <a:t>False</a:t>
            </a:r>
          </a:p>
        </p:txBody>
      </p:sp>
      <p:sp>
        <p:nvSpPr>
          <p:cNvPr id="5" name="Title 4">
            <a:extLst>
              <a:ext uri="{FF2B5EF4-FFF2-40B4-BE49-F238E27FC236}">
                <a16:creationId xmlns:a16="http://schemas.microsoft.com/office/drawing/2014/main" id="{0ECDBC58-6116-AD51-C5E1-F570582E792A}"/>
              </a:ext>
            </a:extLst>
          </p:cNvPr>
          <p:cNvSpPr>
            <a:spLocks noGrp="1"/>
          </p:cNvSpPr>
          <p:nvPr>
            <p:ph type="title"/>
          </p:nvPr>
        </p:nvSpPr>
        <p:spPr>
          <a:xfrm>
            <a:off x="433674" y="0"/>
            <a:ext cx="10620000" cy="720000"/>
          </a:xfrm>
        </p:spPr>
        <p:txBody>
          <a:bodyPr/>
          <a:lstStyle/>
          <a:p>
            <a:r>
              <a:rPr lang="en-GB" dirty="0">
                <a:latin typeface="Century Gothic" panose="020B0502020202020204" pitchFamily="34" charset="0"/>
              </a:rPr>
              <a:t>True or false?</a:t>
            </a:r>
          </a:p>
        </p:txBody>
      </p:sp>
      <p:cxnSp>
        <p:nvCxnSpPr>
          <p:cNvPr id="2" name="Straight Connector 1">
            <a:extLst>
              <a:ext uri="{FF2B5EF4-FFF2-40B4-BE49-F238E27FC236}">
                <a16:creationId xmlns:a16="http://schemas.microsoft.com/office/drawing/2014/main" id="{3A08FD81-35E4-6E57-3385-E3D44D761A48}"/>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228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0"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dirty="0">
                <a:latin typeface="Century Gothic" panose="020B0502020202020204" pitchFamily="34" charset="0"/>
              </a:rPr>
              <a:t>Drill</a:t>
            </a:r>
            <a:endParaRPr lang="en-US" sz="2800" dirty="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5" y="915710"/>
            <a:ext cx="11060329" cy="3785652"/>
          </a:xfrm>
          <a:prstGeom prst="rect">
            <a:avLst/>
          </a:prstGeom>
          <a:noFill/>
        </p:spPr>
        <p:txBody>
          <a:bodyPr wrap="square">
            <a:spAutoFit/>
          </a:bodyPr>
          <a:lstStyle/>
          <a:p>
            <a:pPr marL="457200" indent="-457200">
              <a:buAutoNum type="arabicPeriod"/>
            </a:pPr>
            <a:r>
              <a:rPr lang="en-GB" sz="2400" dirty="0">
                <a:latin typeface="Century Gothic" panose="020B0502020202020204" pitchFamily="34" charset="0"/>
              </a:rPr>
              <a:t>Describe the function of a titration.</a:t>
            </a:r>
          </a:p>
          <a:p>
            <a:pPr marL="457200" indent="-457200">
              <a:buAutoNum type="arabicPeriod"/>
            </a:pPr>
            <a:r>
              <a:rPr lang="en-GB" sz="2400" dirty="0">
                <a:latin typeface="Century Gothic" panose="020B0502020202020204" pitchFamily="34" charset="0"/>
              </a:rPr>
              <a:t>Give the name for the volume of liquid that is measured using a titration.</a:t>
            </a:r>
          </a:p>
          <a:p>
            <a:pPr marL="457200" indent="-457200">
              <a:buAutoNum type="arabicPeriod"/>
            </a:pPr>
            <a:r>
              <a:rPr lang="en-GB" sz="2400" dirty="0">
                <a:latin typeface="Century Gothic" panose="020B0502020202020204" pitchFamily="34" charset="0"/>
              </a:rPr>
              <a:t>Define concordant results.</a:t>
            </a:r>
          </a:p>
          <a:p>
            <a:pPr marL="457200" indent="-457200">
              <a:buAutoNum type="arabicPeriod"/>
            </a:pPr>
            <a:r>
              <a:rPr lang="en-GB" sz="2400" dirty="0">
                <a:latin typeface="Century Gothic" panose="020B0502020202020204" pitchFamily="34" charset="0"/>
              </a:rPr>
              <a:t>State the equation that links concentration, number of moles and volume.</a:t>
            </a:r>
          </a:p>
          <a:p>
            <a:pPr marL="457200" indent="-457200">
              <a:buAutoNum type="arabicPeriod"/>
            </a:pPr>
            <a:r>
              <a:rPr lang="en-GB" sz="2400" dirty="0">
                <a:latin typeface="Century Gothic" panose="020B0502020202020204" pitchFamily="34" charset="0"/>
              </a:rPr>
              <a:t>State the unit for concentration.</a:t>
            </a:r>
          </a:p>
          <a:p>
            <a:pPr marL="457200" indent="-457200">
              <a:buAutoNum type="arabicPeriod"/>
            </a:pPr>
            <a:r>
              <a:rPr lang="en-GB" sz="2400" dirty="0">
                <a:latin typeface="Century Gothic" panose="020B0502020202020204" pitchFamily="34" charset="0"/>
              </a:rPr>
              <a:t>State the unit for number of moles.</a:t>
            </a:r>
          </a:p>
          <a:p>
            <a:pPr marL="457200" indent="-457200">
              <a:buAutoNum type="arabicPeriod"/>
            </a:pPr>
            <a:r>
              <a:rPr lang="en-GB" sz="2400" dirty="0">
                <a:latin typeface="Century Gothic" panose="020B0502020202020204" pitchFamily="34" charset="0"/>
              </a:rPr>
              <a:t>State the unit for volume that should be used in calculations. </a:t>
            </a:r>
          </a:p>
          <a:p>
            <a:pPr marL="457200" indent="-457200">
              <a:buAutoNum type="arabicPeriod"/>
            </a:pPr>
            <a:r>
              <a:rPr lang="en-GB" sz="2400" dirty="0">
                <a:latin typeface="Century Gothic" panose="020B0502020202020204" pitchFamily="34" charset="0"/>
              </a:rPr>
              <a:t>Convert 25 cm</a:t>
            </a:r>
            <a:r>
              <a:rPr lang="en-GB" sz="2400" baseline="30000" dirty="0">
                <a:latin typeface="Century Gothic" panose="020B0502020202020204" pitchFamily="34" charset="0"/>
              </a:rPr>
              <a:t>3</a:t>
            </a:r>
            <a:r>
              <a:rPr lang="en-GB" sz="2400" dirty="0">
                <a:latin typeface="Century Gothic" panose="020B0502020202020204" pitchFamily="34" charset="0"/>
              </a:rPr>
              <a:t> to dm</a:t>
            </a:r>
            <a:r>
              <a:rPr lang="en-GB" sz="2400" baseline="30000" dirty="0">
                <a:latin typeface="Century Gothic" panose="020B0502020202020204" pitchFamily="34" charset="0"/>
              </a:rPr>
              <a:t>3</a:t>
            </a:r>
            <a:r>
              <a:rPr lang="en-GB" sz="2400" dirty="0">
                <a:latin typeface="Century Gothic" panose="020B0502020202020204" pitchFamily="34" charset="0"/>
              </a:rPr>
              <a:t>.</a:t>
            </a:r>
          </a:p>
        </p:txBody>
      </p:sp>
      <p:cxnSp>
        <p:nvCxnSpPr>
          <p:cNvPr id="3" name="Straight Connector 2">
            <a:extLst>
              <a:ext uri="{FF2B5EF4-FFF2-40B4-BE49-F238E27FC236}">
                <a16:creationId xmlns:a16="http://schemas.microsoft.com/office/drawing/2014/main" id="{7F116220-C745-7073-03CE-B16CE901B24B}"/>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383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3D33695-F3E3-458D-8D7E-F377F44F408A}"/>
                  </a:ext>
                </a:extLst>
              </p:cNvPr>
              <p:cNvSpPr txBox="1"/>
              <p:nvPr/>
            </p:nvSpPr>
            <p:spPr>
              <a:xfrm>
                <a:off x="271058" y="917644"/>
                <a:ext cx="11311342" cy="3217163"/>
              </a:xfrm>
              <a:prstGeom prst="rect">
                <a:avLst/>
              </a:prstGeom>
              <a:noFill/>
            </p:spPr>
            <p:txBody>
              <a:bodyPr wrap="square">
                <a:spAutoFit/>
              </a:bodyPr>
              <a:lstStyle/>
              <a:p>
                <a:pPr marL="457200" indent="-457200">
                  <a:buFont typeface="+mj-lt"/>
                  <a:buAutoNum type="arabicPeriod"/>
                </a:pPr>
                <a:r>
                  <a:rPr lang="en-GB" sz="2400" b="1" dirty="0">
                    <a:solidFill>
                      <a:schemeClr val="accent2">
                        <a:lumMod val="60000"/>
                        <a:lumOff val="40000"/>
                      </a:schemeClr>
                    </a:solidFill>
                    <a:latin typeface="Century Gothic" panose="020B0502020202020204" pitchFamily="34" charset="0"/>
                  </a:rPr>
                  <a:t>To determine an unknown concentration.</a:t>
                </a:r>
              </a:p>
              <a:p>
                <a:pPr marL="457200" indent="-457200">
                  <a:buFont typeface="+mj-lt"/>
                  <a:buAutoNum type="arabicPeriod"/>
                </a:pPr>
                <a:r>
                  <a:rPr lang="en-GB" sz="2400" b="1" dirty="0">
                    <a:solidFill>
                      <a:schemeClr val="accent2">
                        <a:lumMod val="60000"/>
                        <a:lumOff val="40000"/>
                      </a:schemeClr>
                    </a:solidFill>
                    <a:latin typeface="Century Gothic" panose="020B0502020202020204" pitchFamily="34" charset="0"/>
                  </a:rPr>
                  <a:t>Titre</a:t>
                </a:r>
              </a:p>
              <a:p>
                <a:pPr marL="457200" indent="-457200">
                  <a:buFont typeface="+mj-lt"/>
                  <a:buAutoNum type="arabicPeriod"/>
                </a:pPr>
                <a:r>
                  <a:rPr lang="en-GB" sz="2400" b="1" dirty="0">
                    <a:solidFill>
                      <a:schemeClr val="accent2">
                        <a:lumMod val="60000"/>
                        <a:lumOff val="40000"/>
                      </a:schemeClr>
                    </a:solidFill>
                    <a:latin typeface="Century Gothic" panose="020B0502020202020204" pitchFamily="34" charset="0"/>
                  </a:rPr>
                  <a:t>Results that fall within 0.2 cm</a:t>
                </a:r>
                <a:r>
                  <a:rPr lang="en-GB" sz="2400" b="1" baseline="30000" dirty="0">
                    <a:solidFill>
                      <a:schemeClr val="accent2">
                        <a:lumMod val="60000"/>
                        <a:lumOff val="40000"/>
                      </a:schemeClr>
                    </a:solidFill>
                    <a:latin typeface="Century Gothic" panose="020B0502020202020204" pitchFamily="34" charset="0"/>
                  </a:rPr>
                  <a:t>3</a:t>
                </a:r>
                <a:r>
                  <a:rPr lang="en-GB" sz="2400" b="1" dirty="0">
                    <a:solidFill>
                      <a:schemeClr val="accent2">
                        <a:lumMod val="60000"/>
                        <a:lumOff val="40000"/>
                      </a:schemeClr>
                    </a:solidFill>
                    <a:latin typeface="Century Gothic" panose="020B0502020202020204" pitchFamily="34" charset="0"/>
                  </a:rPr>
                  <a:t> of each other.</a:t>
                </a:r>
              </a:p>
              <a:p>
                <a:pPr marL="457200" indent="-457200">
                  <a:buFont typeface="+mj-lt"/>
                  <a:buAutoNum type="arabicPeriod"/>
                </a:pPr>
                <a14:m>
                  <m:oMath xmlns:m="http://schemas.openxmlformats.org/officeDocument/2006/math">
                    <m:r>
                      <a:rPr lang="en-GB" sz="2400" b="1" i="1" dirty="0" smtClean="0">
                        <a:solidFill>
                          <a:schemeClr val="accent2">
                            <a:lumMod val="60000"/>
                            <a:lumOff val="40000"/>
                          </a:schemeClr>
                        </a:solidFill>
                        <a:latin typeface="Cambria Math" panose="02040503050406030204" pitchFamily="18" charset="0"/>
                      </a:rPr>
                      <m:t>𝑪𝒐𝒏𝒄𝒆𝒏𝒕𝒓𝒂𝒕𝒊𝒐𝒏</m:t>
                    </m:r>
                    <m:r>
                      <a:rPr lang="en-GB" sz="2400" b="1" i="1" dirty="0" smtClean="0">
                        <a:solidFill>
                          <a:schemeClr val="accent2">
                            <a:lumMod val="60000"/>
                            <a:lumOff val="40000"/>
                          </a:schemeClr>
                        </a:solidFill>
                        <a:latin typeface="Cambria Math" panose="02040503050406030204" pitchFamily="18" charset="0"/>
                      </a:rPr>
                      <m:t>= </m:t>
                    </m:r>
                    <m:f>
                      <m:fPr>
                        <m:ctrlPr>
                          <a:rPr lang="en-GB" sz="2400" b="1" i="1" dirty="0" smtClean="0">
                            <a:solidFill>
                              <a:schemeClr val="accent2">
                                <a:lumMod val="60000"/>
                                <a:lumOff val="40000"/>
                              </a:schemeClr>
                            </a:solidFill>
                            <a:latin typeface="Cambria Math" panose="02040503050406030204" pitchFamily="18" charset="0"/>
                          </a:rPr>
                        </m:ctrlPr>
                      </m:fPr>
                      <m:num>
                        <m:r>
                          <a:rPr lang="en-GB" sz="2400" b="1" i="1" dirty="0" smtClean="0">
                            <a:solidFill>
                              <a:schemeClr val="accent2">
                                <a:lumMod val="60000"/>
                                <a:lumOff val="40000"/>
                              </a:schemeClr>
                            </a:solidFill>
                            <a:latin typeface="Cambria Math" panose="02040503050406030204" pitchFamily="18" charset="0"/>
                          </a:rPr>
                          <m:t>𝒏𝒖𝒎𝒃𝒆𝒓</m:t>
                        </m:r>
                        <m:r>
                          <a:rPr lang="en-GB" sz="2400" b="1" i="1" dirty="0" smtClean="0">
                            <a:solidFill>
                              <a:schemeClr val="accent2">
                                <a:lumMod val="60000"/>
                                <a:lumOff val="40000"/>
                              </a:schemeClr>
                            </a:solidFill>
                            <a:latin typeface="Cambria Math" panose="02040503050406030204" pitchFamily="18" charset="0"/>
                          </a:rPr>
                          <m:t> </m:t>
                        </m:r>
                        <m:r>
                          <a:rPr lang="en-GB" sz="2400" b="1" i="1" dirty="0" smtClean="0">
                            <a:solidFill>
                              <a:schemeClr val="accent2">
                                <a:lumMod val="60000"/>
                                <a:lumOff val="40000"/>
                              </a:schemeClr>
                            </a:solidFill>
                            <a:latin typeface="Cambria Math" panose="02040503050406030204" pitchFamily="18" charset="0"/>
                          </a:rPr>
                          <m:t>𝒐𝒇</m:t>
                        </m:r>
                        <m:r>
                          <a:rPr lang="en-GB" sz="2400" b="1" i="1" dirty="0" smtClean="0">
                            <a:solidFill>
                              <a:schemeClr val="accent2">
                                <a:lumMod val="60000"/>
                                <a:lumOff val="40000"/>
                              </a:schemeClr>
                            </a:solidFill>
                            <a:latin typeface="Cambria Math" panose="02040503050406030204" pitchFamily="18" charset="0"/>
                          </a:rPr>
                          <m:t> </m:t>
                        </m:r>
                        <m:r>
                          <a:rPr lang="en-GB" sz="2400" b="1" i="1" dirty="0" smtClean="0">
                            <a:solidFill>
                              <a:schemeClr val="accent2">
                                <a:lumMod val="60000"/>
                                <a:lumOff val="40000"/>
                              </a:schemeClr>
                            </a:solidFill>
                            <a:latin typeface="Cambria Math" panose="02040503050406030204" pitchFamily="18" charset="0"/>
                          </a:rPr>
                          <m:t>𝒎𝒐𝒍𝒆𝒔</m:t>
                        </m:r>
                      </m:num>
                      <m:den>
                        <m:r>
                          <a:rPr lang="en-GB" sz="2400" b="1" i="1" dirty="0" smtClean="0">
                            <a:solidFill>
                              <a:schemeClr val="accent2">
                                <a:lumMod val="60000"/>
                                <a:lumOff val="40000"/>
                              </a:schemeClr>
                            </a:solidFill>
                            <a:latin typeface="Cambria Math" panose="02040503050406030204" pitchFamily="18" charset="0"/>
                          </a:rPr>
                          <m:t>𝒗𝒐𝒍𝒖𝒎𝒆</m:t>
                        </m:r>
                      </m:den>
                    </m:f>
                  </m:oMath>
                </a14:m>
                <a:endParaRPr lang="en-GB" sz="2400" b="1" dirty="0">
                  <a:solidFill>
                    <a:schemeClr val="accent2">
                      <a:lumMod val="60000"/>
                      <a:lumOff val="40000"/>
                    </a:schemeClr>
                  </a:solidFill>
                  <a:latin typeface="Century Gothic" panose="020B0502020202020204" pitchFamily="34" charset="0"/>
                </a:endParaRPr>
              </a:p>
              <a:p>
                <a:pPr marL="457200" indent="-457200">
                  <a:buFont typeface="+mj-lt"/>
                  <a:buAutoNum type="arabicPeriod"/>
                </a:pPr>
                <a:r>
                  <a:rPr lang="en-GB" sz="2400" b="1" dirty="0">
                    <a:solidFill>
                      <a:schemeClr val="accent2">
                        <a:lumMod val="60000"/>
                        <a:lumOff val="40000"/>
                      </a:schemeClr>
                    </a:solidFill>
                    <a:latin typeface="Century Gothic" panose="020B0502020202020204" pitchFamily="34" charset="0"/>
                  </a:rPr>
                  <a:t>mol/dm</a:t>
                </a:r>
                <a:r>
                  <a:rPr lang="en-GB" sz="2400" b="1" baseline="30000" dirty="0">
                    <a:solidFill>
                      <a:schemeClr val="accent2">
                        <a:lumMod val="60000"/>
                        <a:lumOff val="40000"/>
                      </a:schemeClr>
                    </a:solidFill>
                    <a:latin typeface="Century Gothic" panose="020B0502020202020204" pitchFamily="34" charset="0"/>
                  </a:rPr>
                  <a:t>3</a:t>
                </a:r>
                <a:r>
                  <a:rPr lang="en-GB" sz="2400" b="1" dirty="0">
                    <a:solidFill>
                      <a:schemeClr val="accent2">
                        <a:lumMod val="60000"/>
                        <a:lumOff val="40000"/>
                      </a:schemeClr>
                    </a:solidFill>
                    <a:latin typeface="Century Gothic" panose="020B0502020202020204" pitchFamily="34" charset="0"/>
                  </a:rPr>
                  <a:t> (or g/dm</a:t>
                </a:r>
                <a:r>
                  <a:rPr lang="en-GB" sz="2400" b="1" baseline="30000" dirty="0">
                    <a:solidFill>
                      <a:schemeClr val="accent2">
                        <a:lumMod val="60000"/>
                        <a:lumOff val="40000"/>
                      </a:schemeClr>
                    </a:solidFill>
                    <a:latin typeface="Century Gothic" panose="020B0502020202020204" pitchFamily="34" charset="0"/>
                  </a:rPr>
                  <a:t>3</a:t>
                </a:r>
                <a:r>
                  <a:rPr lang="en-GB" sz="2400" b="1" dirty="0">
                    <a:solidFill>
                      <a:schemeClr val="accent2">
                        <a:lumMod val="60000"/>
                        <a:lumOff val="40000"/>
                      </a:schemeClr>
                    </a:solidFill>
                    <a:latin typeface="Century Gothic" panose="020B0502020202020204" pitchFamily="34" charset="0"/>
                  </a:rPr>
                  <a:t>)</a:t>
                </a:r>
              </a:p>
              <a:p>
                <a:pPr marL="457200" indent="-457200">
                  <a:buFont typeface="+mj-lt"/>
                  <a:buAutoNum type="arabicPeriod"/>
                </a:pPr>
                <a:r>
                  <a:rPr lang="en-GB" sz="2400" b="1" dirty="0">
                    <a:solidFill>
                      <a:schemeClr val="accent2">
                        <a:lumMod val="60000"/>
                        <a:lumOff val="40000"/>
                      </a:schemeClr>
                    </a:solidFill>
                    <a:latin typeface="Century Gothic" panose="020B0502020202020204" pitchFamily="34" charset="0"/>
                  </a:rPr>
                  <a:t>mol</a:t>
                </a:r>
              </a:p>
              <a:p>
                <a:pPr marL="457200" indent="-457200">
                  <a:buFont typeface="+mj-lt"/>
                  <a:buAutoNum type="arabicPeriod"/>
                </a:pPr>
                <a:r>
                  <a:rPr lang="en-GB" sz="2400" b="1" dirty="0">
                    <a:solidFill>
                      <a:schemeClr val="accent2">
                        <a:lumMod val="60000"/>
                        <a:lumOff val="40000"/>
                      </a:schemeClr>
                    </a:solidFill>
                    <a:latin typeface="Century Gothic" panose="020B0502020202020204" pitchFamily="34" charset="0"/>
                  </a:rPr>
                  <a:t>dm</a:t>
                </a:r>
                <a:r>
                  <a:rPr lang="en-GB" sz="2400" b="1" baseline="30000" dirty="0">
                    <a:solidFill>
                      <a:schemeClr val="accent2">
                        <a:lumMod val="60000"/>
                        <a:lumOff val="40000"/>
                      </a:schemeClr>
                    </a:solidFill>
                    <a:latin typeface="Century Gothic" panose="020B0502020202020204" pitchFamily="34" charset="0"/>
                  </a:rPr>
                  <a:t>3</a:t>
                </a:r>
              </a:p>
              <a:p>
                <a:pPr marL="457200" indent="-457200">
                  <a:buFont typeface="+mj-lt"/>
                  <a:buAutoNum type="arabicPeriod"/>
                </a:pPr>
                <a:r>
                  <a:rPr lang="en-GB" sz="2400" b="1" dirty="0">
                    <a:solidFill>
                      <a:schemeClr val="accent2">
                        <a:lumMod val="60000"/>
                        <a:lumOff val="40000"/>
                      </a:schemeClr>
                    </a:solidFill>
                    <a:latin typeface="Century Gothic" panose="020B0502020202020204" pitchFamily="34" charset="0"/>
                  </a:rPr>
                  <a:t>0.025 dm</a:t>
                </a:r>
                <a:r>
                  <a:rPr lang="en-GB" sz="2400" b="1" baseline="30000" dirty="0">
                    <a:solidFill>
                      <a:schemeClr val="accent2">
                        <a:lumMod val="60000"/>
                        <a:lumOff val="40000"/>
                      </a:schemeClr>
                    </a:solidFill>
                    <a:latin typeface="Century Gothic" panose="020B0502020202020204" pitchFamily="34" charset="0"/>
                  </a:rPr>
                  <a:t>3</a:t>
                </a:r>
              </a:p>
            </p:txBody>
          </p:sp>
        </mc:Choice>
        <mc:Fallback>
          <p:sp>
            <p:nvSpPr>
              <p:cNvPr id="6" name="TextBox 5">
                <a:extLst>
                  <a:ext uri="{FF2B5EF4-FFF2-40B4-BE49-F238E27FC236}">
                    <a16:creationId xmlns:a16="http://schemas.microsoft.com/office/drawing/2014/main" id="{03D33695-F3E3-458D-8D7E-F377F44F408A}"/>
                  </a:ext>
                </a:extLst>
              </p:cNvPr>
              <p:cNvSpPr txBox="1">
                <a:spLocks noRot="1" noChangeAspect="1" noMove="1" noResize="1" noEditPoints="1" noAdjustHandles="1" noChangeArrowheads="1" noChangeShapeType="1" noTextEdit="1"/>
              </p:cNvSpPr>
              <p:nvPr/>
            </p:nvSpPr>
            <p:spPr>
              <a:xfrm>
                <a:off x="271058" y="917644"/>
                <a:ext cx="11311342" cy="3217163"/>
              </a:xfrm>
              <a:prstGeom prst="rect">
                <a:avLst/>
              </a:prstGeom>
              <a:blipFill>
                <a:blip r:embed="rId3"/>
                <a:stretch>
                  <a:fillRect l="-897" t="-1575" b="-3150"/>
                </a:stretch>
              </a:blipFill>
            </p:spPr>
            <p:txBody>
              <a:bodyPr/>
              <a:lstStyle/>
              <a:p>
                <a:r>
                  <a:rPr lang="en-GB">
                    <a:noFill/>
                  </a:rPr>
                  <a:t> </a:t>
                </a:r>
              </a:p>
            </p:txBody>
          </p:sp>
        </mc:Fallback>
      </mc:AlternateContent>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a:xfrm>
            <a:off x="540000" y="-1"/>
            <a:ext cx="10620000" cy="720000"/>
          </a:xfrm>
        </p:spPr>
        <p:txBody>
          <a:bodyPr>
            <a:normAutofit/>
          </a:bodyPr>
          <a:lstStyle/>
          <a:p>
            <a:r>
              <a:rPr lang="en-GB" sz="2800" dirty="0">
                <a:latin typeface="Century Gothic" panose="020B0502020202020204" pitchFamily="34" charset="0"/>
              </a:rPr>
              <a:t>Drill answers</a:t>
            </a:r>
            <a:endParaRPr lang="en-US" sz="2800" dirty="0">
              <a:latin typeface="Century Gothic" panose="020B0502020202020204" pitchFamily="34" charset="0"/>
            </a:endParaRPr>
          </a:p>
        </p:txBody>
      </p:sp>
      <p:cxnSp>
        <p:nvCxnSpPr>
          <p:cNvPr id="2" name="Straight Connector 1">
            <a:extLst>
              <a:ext uri="{FF2B5EF4-FFF2-40B4-BE49-F238E27FC236}">
                <a16:creationId xmlns:a16="http://schemas.microsoft.com/office/drawing/2014/main" id="{C97E96E9-1D40-BF52-3B58-3BAA24D1D4E3}"/>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841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400632" y="0"/>
            <a:ext cx="10620375" cy="720725"/>
          </a:xfrm>
        </p:spPr>
        <p:txBody>
          <a:bodyPr>
            <a:normAutofit/>
          </a:bodyPr>
          <a:lstStyle/>
          <a:p>
            <a:r>
              <a:rPr lang="en-US" sz="2600" b="1" dirty="0">
                <a:latin typeface="Century Gothic" panose="020B0502020202020204" pitchFamily="34" charset="0"/>
              </a:rPr>
              <a:t>I: calculating an unknown concentration</a:t>
            </a:r>
          </a:p>
        </p:txBody>
      </p:sp>
      <p:sp>
        <p:nvSpPr>
          <p:cNvPr id="8" name="TextBox 7">
            <a:extLst>
              <a:ext uri="{FF2B5EF4-FFF2-40B4-BE49-F238E27FC236}">
                <a16:creationId xmlns:a16="http://schemas.microsoft.com/office/drawing/2014/main" id="{1F764C78-3DE1-44A0-B656-FB67A825BB1A}"/>
              </a:ext>
            </a:extLst>
          </p:cNvPr>
          <p:cNvSpPr txBox="1"/>
          <p:nvPr/>
        </p:nvSpPr>
        <p:spPr>
          <a:xfrm>
            <a:off x="372591" y="594398"/>
            <a:ext cx="8556256" cy="2554545"/>
          </a:xfrm>
          <a:prstGeom prst="rect">
            <a:avLst/>
          </a:prstGeom>
          <a:noFill/>
        </p:spPr>
        <p:txBody>
          <a:bodyPr wrap="square">
            <a:spAutoFit/>
          </a:bodyPr>
          <a:lstStyle/>
          <a:p>
            <a:r>
              <a:rPr lang="en-US" sz="2000" dirty="0">
                <a:latin typeface="Century Gothic" panose="020B0502020202020204" pitchFamily="34" charset="0"/>
              </a:rPr>
              <a:t>A student uses a titration to determine the concentration of lithium hydroxide.</a:t>
            </a:r>
          </a:p>
          <a:p>
            <a:r>
              <a:rPr lang="en-US" sz="2000" dirty="0">
                <a:latin typeface="Century Gothic" panose="020B0502020202020204" pitchFamily="34" charset="0"/>
              </a:rPr>
              <a:t>They use 25 cm</a:t>
            </a:r>
            <a:r>
              <a:rPr lang="en-US" sz="2000" baseline="30000" dirty="0">
                <a:latin typeface="Century Gothic" panose="020B0502020202020204" pitchFamily="34" charset="0"/>
              </a:rPr>
              <a:t>3</a:t>
            </a:r>
            <a:r>
              <a:rPr lang="en-US" sz="2000" dirty="0">
                <a:latin typeface="Century Gothic" panose="020B0502020202020204" pitchFamily="34" charset="0"/>
              </a:rPr>
              <a:t> of 0.5 mol/dm</a:t>
            </a:r>
            <a:r>
              <a:rPr lang="en-US" sz="2000" baseline="30000" dirty="0">
                <a:latin typeface="Century Gothic" panose="020B0502020202020204" pitchFamily="34" charset="0"/>
              </a:rPr>
              <a:t>3</a:t>
            </a:r>
            <a:r>
              <a:rPr lang="en-US" sz="2000" dirty="0">
                <a:latin typeface="Century Gothic" panose="020B0502020202020204" pitchFamily="34" charset="0"/>
              </a:rPr>
              <a:t> hydrochloric acid. </a:t>
            </a:r>
          </a:p>
          <a:p>
            <a:r>
              <a:rPr lang="en-US" sz="2000" dirty="0">
                <a:latin typeface="Century Gothic" panose="020B0502020202020204" pitchFamily="34" charset="0"/>
              </a:rPr>
              <a:t>They repeated the titration 5 times, and their results for the volume of alkali needed to neutralise the acid are shown in the table.</a:t>
            </a:r>
          </a:p>
          <a:p>
            <a:endParaRPr lang="en-US" sz="2000" dirty="0">
              <a:latin typeface="Century Gothic" panose="020B0502020202020204" pitchFamily="34" charset="0"/>
            </a:endParaRPr>
          </a:p>
          <a:p>
            <a:r>
              <a:rPr lang="en-US" sz="2000" dirty="0">
                <a:latin typeface="Century Gothic" panose="020B0502020202020204" pitchFamily="34" charset="0"/>
              </a:rPr>
              <a:t>The equation for the reaction is:</a:t>
            </a:r>
          </a:p>
          <a:p>
            <a:r>
              <a:rPr lang="en-US" sz="2000" b="1" dirty="0" err="1">
                <a:latin typeface="Century Gothic" panose="020B0502020202020204" pitchFamily="34" charset="0"/>
              </a:rPr>
              <a:t>LiOH</a:t>
            </a:r>
            <a:r>
              <a:rPr lang="en-US" sz="2000" b="1" dirty="0">
                <a:latin typeface="Century Gothic" panose="020B0502020202020204" pitchFamily="34" charset="0"/>
              </a:rPr>
              <a:t> + HC</a:t>
            </a:r>
            <a:r>
              <a:rPr lang="en-US" sz="2000" b="1" dirty="0">
                <a:latin typeface="PT Sans" panose="020B0503020203020204" pitchFamily="34" charset="77"/>
              </a:rPr>
              <a:t>l</a:t>
            </a:r>
            <a:r>
              <a:rPr lang="en-US" sz="2000" b="1" dirty="0">
                <a:latin typeface="Century Gothic" panose="020B0502020202020204" pitchFamily="34" charset="0"/>
              </a:rPr>
              <a:t> </a:t>
            </a:r>
            <a:r>
              <a:rPr lang="en-US" sz="2000" b="1" dirty="0">
                <a:latin typeface="Century Gothic" panose="020B0502020202020204" pitchFamily="34" charset="0"/>
                <a:sym typeface="Wingdings" pitchFamily="2" charset="2"/>
              </a:rPr>
              <a:t> LiC</a:t>
            </a:r>
            <a:r>
              <a:rPr lang="en-US" sz="2000" b="1" dirty="0">
                <a:latin typeface="PT Sans" panose="020B0503020203020204" pitchFamily="34" charset="77"/>
                <a:sym typeface="Wingdings" pitchFamily="2" charset="2"/>
              </a:rPr>
              <a:t>l</a:t>
            </a:r>
            <a:r>
              <a:rPr lang="en-US" sz="2000" b="1" dirty="0">
                <a:latin typeface="Century Gothic" panose="020B0502020202020204" pitchFamily="34" charset="0"/>
                <a:sym typeface="Wingdings" pitchFamily="2" charset="2"/>
              </a:rPr>
              <a:t> + H</a:t>
            </a:r>
            <a:r>
              <a:rPr lang="en-US" sz="2000" b="1" baseline="-25000" dirty="0">
                <a:latin typeface="Century Gothic" panose="020B0502020202020204" pitchFamily="34" charset="0"/>
                <a:sym typeface="Wingdings" pitchFamily="2" charset="2"/>
              </a:rPr>
              <a:t>2</a:t>
            </a:r>
            <a:r>
              <a:rPr lang="en-US" sz="2000" b="1" dirty="0">
                <a:latin typeface="Century Gothic" panose="020B0502020202020204" pitchFamily="34" charset="0"/>
                <a:sym typeface="Wingdings" pitchFamily="2" charset="2"/>
              </a:rPr>
              <a:t>O</a:t>
            </a:r>
            <a:endParaRPr lang="en-US" sz="2000" b="1" dirty="0">
              <a:latin typeface="Century Gothic" panose="020B0502020202020204" pitchFamily="34" charset="0"/>
            </a:endParaRPr>
          </a:p>
        </p:txBody>
      </p:sp>
      <p:sp>
        <p:nvSpPr>
          <p:cNvPr id="4" name="TextBox 3">
            <a:extLst>
              <a:ext uri="{FF2B5EF4-FFF2-40B4-BE49-F238E27FC236}">
                <a16:creationId xmlns:a16="http://schemas.microsoft.com/office/drawing/2014/main" id="{D07DD3C4-E122-30D7-8BA1-2E00859C39EF}"/>
              </a:ext>
            </a:extLst>
          </p:cNvPr>
          <p:cNvSpPr txBox="1"/>
          <p:nvPr/>
        </p:nvSpPr>
        <p:spPr>
          <a:xfrm>
            <a:off x="348268" y="3085927"/>
            <a:ext cx="10801953" cy="400110"/>
          </a:xfrm>
          <a:prstGeom prst="rect">
            <a:avLst/>
          </a:prstGeom>
          <a:noFill/>
        </p:spPr>
        <p:txBody>
          <a:bodyPr wrap="square">
            <a:spAutoFit/>
          </a:bodyPr>
          <a:lstStyle/>
          <a:p>
            <a:r>
              <a:rPr lang="en-US" sz="2000" i="1" dirty="0">
                <a:latin typeface="Century Gothic" panose="020B0502020202020204" pitchFamily="34" charset="0"/>
              </a:rPr>
              <a:t>Which values from the table should be used?</a:t>
            </a:r>
          </a:p>
        </p:txBody>
      </p:sp>
      <p:sp>
        <p:nvSpPr>
          <p:cNvPr id="3" name="TextBox 2">
            <a:extLst>
              <a:ext uri="{FF2B5EF4-FFF2-40B4-BE49-F238E27FC236}">
                <a16:creationId xmlns:a16="http://schemas.microsoft.com/office/drawing/2014/main" id="{6095EAB9-3AC7-22F3-DAAA-DD0837E0C823}"/>
              </a:ext>
            </a:extLst>
          </p:cNvPr>
          <p:cNvSpPr txBox="1"/>
          <p:nvPr/>
        </p:nvSpPr>
        <p:spPr>
          <a:xfrm>
            <a:off x="349874" y="3359666"/>
            <a:ext cx="10903821" cy="400110"/>
          </a:xfrm>
          <a:prstGeom prst="rect">
            <a:avLst/>
          </a:prstGeom>
          <a:noFill/>
        </p:spPr>
        <p:txBody>
          <a:bodyPr wrap="square">
            <a:spAutoFit/>
          </a:bodyPr>
          <a:lstStyle/>
          <a:p>
            <a:r>
              <a:rPr lang="en-US" sz="2000" b="1" dirty="0">
                <a:solidFill>
                  <a:schemeClr val="accent1"/>
                </a:solidFill>
                <a:latin typeface="Century Gothic" panose="020B0502020202020204" pitchFamily="34" charset="0"/>
              </a:rPr>
              <a:t>The concordant results, which are within 0.1 cm</a:t>
            </a:r>
            <a:r>
              <a:rPr lang="en-US" sz="2000" b="1" baseline="30000" dirty="0">
                <a:solidFill>
                  <a:schemeClr val="accent1"/>
                </a:solidFill>
                <a:latin typeface="Century Gothic" panose="020B0502020202020204" pitchFamily="34" charset="0"/>
              </a:rPr>
              <a:t>3</a:t>
            </a:r>
            <a:r>
              <a:rPr lang="en-US" sz="2000" b="1" dirty="0">
                <a:solidFill>
                  <a:schemeClr val="accent1"/>
                </a:solidFill>
                <a:latin typeface="Century Gothic" panose="020B0502020202020204" pitchFamily="34" charset="0"/>
              </a:rPr>
              <a:t> of each other (26.40, 26.45, 26.50).</a:t>
            </a:r>
          </a:p>
        </p:txBody>
      </p:sp>
      <p:cxnSp>
        <p:nvCxnSpPr>
          <p:cNvPr id="14" name="Straight Connector 13">
            <a:extLst>
              <a:ext uri="{FF2B5EF4-FFF2-40B4-BE49-F238E27FC236}">
                <a16:creationId xmlns:a16="http://schemas.microsoft.com/office/drawing/2014/main" id="{F959A0BB-2563-466B-27B5-8CA1CB2FAC72}"/>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graphicFrame>
        <p:nvGraphicFramePr>
          <p:cNvPr id="10" name="Table 11">
            <a:extLst>
              <a:ext uri="{FF2B5EF4-FFF2-40B4-BE49-F238E27FC236}">
                <a16:creationId xmlns:a16="http://schemas.microsoft.com/office/drawing/2014/main" id="{F069EB0E-DE38-3922-F80E-A1DA0BD2B2A5}"/>
              </a:ext>
            </a:extLst>
          </p:cNvPr>
          <p:cNvGraphicFramePr>
            <a:graphicFrameLocks noGrp="1"/>
          </p:cNvGraphicFramePr>
          <p:nvPr>
            <p:extLst>
              <p:ext uri="{D42A27DB-BD31-4B8C-83A1-F6EECF244321}">
                <p14:modId xmlns:p14="http://schemas.microsoft.com/office/powerpoint/2010/main" val="2794092511"/>
              </p:ext>
            </p:extLst>
          </p:nvPr>
        </p:nvGraphicFramePr>
        <p:xfrm>
          <a:off x="8834719" y="107202"/>
          <a:ext cx="2554942" cy="3133167"/>
        </p:xfrm>
        <a:graphic>
          <a:graphicData uri="http://schemas.openxmlformats.org/drawingml/2006/table">
            <a:tbl>
              <a:tblPr firstRow="1" bandRow="1">
                <a:tableStyleId>{B1EB6348-2FFE-48DD-B87E-607CE2353A59}</a:tableStyleId>
              </a:tblPr>
              <a:tblGrid>
                <a:gridCol w="1045203">
                  <a:extLst>
                    <a:ext uri="{9D8B030D-6E8A-4147-A177-3AD203B41FA5}">
                      <a16:colId xmlns:a16="http://schemas.microsoft.com/office/drawing/2014/main" val="3237580356"/>
                    </a:ext>
                  </a:extLst>
                </a:gridCol>
                <a:gridCol w="1509739">
                  <a:extLst>
                    <a:ext uri="{9D8B030D-6E8A-4147-A177-3AD203B41FA5}">
                      <a16:colId xmlns:a16="http://schemas.microsoft.com/office/drawing/2014/main" val="215963181"/>
                    </a:ext>
                  </a:extLst>
                </a:gridCol>
              </a:tblGrid>
              <a:tr h="927127">
                <a:tc>
                  <a:txBody>
                    <a:bodyPr/>
                    <a:lstStyle/>
                    <a:p>
                      <a:r>
                        <a:rPr lang="en-GB" dirty="0">
                          <a:solidFill>
                            <a:sysClr val="windowText" lastClr="000000"/>
                          </a:solidFill>
                          <a:latin typeface="Century Gothic" panose="020B0502020202020204" pitchFamily="34" charset="0"/>
                        </a:rPr>
                        <a:t>Titration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r>
                        <a:rPr lang="en-GB" dirty="0">
                          <a:solidFill>
                            <a:sysClr val="windowText" lastClr="000000"/>
                          </a:solidFill>
                          <a:latin typeface="Century Gothic" panose="020B0502020202020204" pitchFamily="34" charset="0"/>
                        </a:rPr>
                        <a:t>Volume of alkali used (cm</a:t>
                      </a:r>
                      <a:r>
                        <a:rPr lang="en-GB" baseline="30000" dirty="0">
                          <a:solidFill>
                            <a:sysClr val="windowText" lastClr="000000"/>
                          </a:solidFill>
                          <a:latin typeface="Century Gothic" panose="020B0502020202020204" pitchFamily="34" charset="0"/>
                        </a:rPr>
                        <a:t>3</a:t>
                      </a:r>
                      <a:r>
                        <a:rPr lang="en-GB" dirty="0">
                          <a:solidFill>
                            <a:sysClr val="windowText" lastClr="000000"/>
                          </a:solidFill>
                          <a:latin typeface="Century Gothic" panose="020B0502020202020204" pitchFamily="34"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extLst>
                  <a:ext uri="{0D108BD9-81ED-4DB2-BD59-A6C34878D82A}">
                    <a16:rowId xmlns:a16="http://schemas.microsoft.com/office/drawing/2014/main" val="1998627209"/>
                  </a:ext>
                </a:extLst>
              </a:tr>
              <a:tr h="441208">
                <a:tc>
                  <a:txBody>
                    <a:bodyPr/>
                    <a:lstStyle/>
                    <a:p>
                      <a:r>
                        <a:rPr lang="en-GB" dirty="0">
                          <a:solidFill>
                            <a:sysClr val="windowText" lastClr="000000"/>
                          </a:solidFill>
                          <a:latin typeface="Century Gothic" panose="020B0502020202020204" pitchFamily="34" charset="0"/>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ysClr val="windowText" lastClr="000000"/>
                          </a:solidFill>
                          <a:latin typeface="Century Gothic" panose="020B0502020202020204" pitchFamily="34" charset="0"/>
                        </a:rPr>
                        <a:t>27.20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69362147"/>
                  </a:ext>
                </a:extLst>
              </a:tr>
              <a:tr h="441208">
                <a:tc>
                  <a:txBody>
                    <a:bodyPr/>
                    <a:lstStyle/>
                    <a:p>
                      <a:r>
                        <a:rPr lang="en-GB" dirty="0">
                          <a:solidFill>
                            <a:sysClr val="windowText" lastClr="000000"/>
                          </a:solidFill>
                          <a:latin typeface="Century Gothic" panose="020B0502020202020204" pitchFamily="34" charset="0"/>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ysClr val="windowText" lastClr="000000"/>
                          </a:solidFill>
                          <a:latin typeface="Century Gothic" panose="020B0502020202020204" pitchFamily="34" charset="0"/>
                        </a:rPr>
                        <a:t>26.40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287560315"/>
                  </a:ext>
                </a:extLst>
              </a:tr>
              <a:tr h="441208">
                <a:tc>
                  <a:txBody>
                    <a:bodyPr/>
                    <a:lstStyle/>
                    <a:p>
                      <a:r>
                        <a:rPr lang="en-GB" dirty="0">
                          <a:solidFill>
                            <a:sysClr val="windowText" lastClr="000000"/>
                          </a:solidFill>
                          <a:latin typeface="Century Gothic" panose="020B0502020202020204" pitchFamily="34" charset="0"/>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ysClr val="windowText" lastClr="000000"/>
                          </a:solidFill>
                          <a:latin typeface="Century Gothic" panose="020B0502020202020204" pitchFamily="34" charset="0"/>
                        </a:rPr>
                        <a:t>26.45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60229061"/>
                  </a:ext>
                </a:extLst>
              </a:tr>
              <a:tr h="441208">
                <a:tc>
                  <a:txBody>
                    <a:bodyPr/>
                    <a:lstStyle/>
                    <a:p>
                      <a:r>
                        <a:rPr lang="en-GB" dirty="0">
                          <a:solidFill>
                            <a:sysClr val="windowText" lastClr="000000"/>
                          </a:solidFill>
                          <a:latin typeface="Century Gothic" panose="020B0502020202020204" pitchFamily="34" charset="0"/>
                        </a:rPr>
                        <a:t>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ysClr val="windowText" lastClr="000000"/>
                          </a:solidFill>
                          <a:latin typeface="Century Gothic" panose="020B0502020202020204" pitchFamily="34" charset="0"/>
                        </a:rPr>
                        <a:t>26.10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7244745"/>
                  </a:ext>
                </a:extLst>
              </a:tr>
              <a:tr h="441208">
                <a:tc>
                  <a:txBody>
                    <a:bodyPr/>
                    <a:lstStyle/>
                    <a:p>
                      <a:r>
                        <a:rPr lang="en-GB" dirty="0">
                          <a:solidFill>
                            <a:sysClr val="windowText" lastClr="000000"/>
                          </a:solidFill>
                          <a:latin typeface="Century Gothic" panose="020B0502020202020204" pitchFamily="34" charset="0"/>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r>
                        <a:rPr lang="en-GB" dirty="0">
                          <a:solidFill>
                            <a:sysClr val="windowText" lastClr="000000"/>
                          </a:solidFill>
                          <a:latin typeface="Century Gothic" panose="020B0502020202020204" pitchFamily="34" charset="0"/>
                        </a:rPr>
                        <a:t>26.50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865547306"/>
                  </a:ext>
                </a:extLst>
              </a:tr>
            </a:tbl>
          </a:graphicData>
        </a:graphic>
      </p:graphicFrame>
      <p:sp>
        <p:nvSpPr>
          <p:cNvPr id="12" name="TextBox 11">
            <a:extLst>
              <a:ext uri="{FF2B5EF4-FFF2-40B4-BE49-F238E27FC236}">
                <a16:creationId xmlns:a16="http://schemas.microsoft.com/office/drawing/2014/main" id="{D8EC63D9-B82B-2D94-3699-0A75A1F69DAF}"/>
              </a:ext>
            </a:extLst>
          </p:cNvPr>
          <p:cNvSpPr txBox="1"/>
          <p:nvPr/>
        </p:nvSpPr>
        <p:spPr>
          <a:xfrm>
            <a:off x="352750" y="3735869"/>
            <a:ext cx="10801953" cy="400110"/>
          </a:xfrm>
          <a:prstGeom prst="rect">
            <a:avLst/>
          </a:prstGeom>
          <a:noFill/>
        </p:spPr>
        <p:txBody>
          <a:bodyPr wrap="square">
            <a:spAutoFit/>
          </a:bodyPr>
          <a:lstStyle/>
          <a:p>
            <a:r>
              <a:rPr lang="en-US" sz="2000" i="1" dirty="0">
                <a:latin typeface="Century Gothic" panose="020B0502020202020204" pitchFamily="34" charset="0"/>
              </a:rPr>
              <a:t>What is the mean volume of alkali used?</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1B2BF7CA-1B94-4668-13B8-88B11094D197}"/>
                  </a:ext>
                </a:extLst>
              </p:cNvPr>
              <p:cNvSpPr txBox="1"/>
              <p:nvPr/>
            </p:nvSpPr>
            <p:spPr>
              <a:xfrm>
                <a:off x="354356" y="4023055"/>
                <a:ext cx="10903821" cy="541495"/>
              </a:xfrm>
              <a:prstGeom prst="rect">
                <a:avLst/>
              </a:prstGeom>
              <a:noFill/>
            </p:spPr>
            <p:txBody>
              <a:bodyPr wrap="square">
                <a:spAutoFit/>
              </a:bodyPr>
              <a:lstStyle/>
              <a:p>
                <a14:m>
                  <m:oMath xmlns:m="http://schemas.openxmlformats.org/officeDocument/2006/math">
                    <m:r>
                      <a:rPr lang="en-US" sz="2000" b="1" i="1" dirty="0" smtClean="0">
                        <a:solidFill>
                          <a:schemeClr val="accent1"/>
                        </a:solidFill>
                        <a:latin typeface="Cambria Math" panose="02040503050406030204" pitchFamily="18" charset="0"/>
                      </a:rPr>
                      <m:t>𝑴𝒆𝒂𝒏</m:t>
                    </m:r>
                    <m:r>
                      <a:rPr lang="en-US" sz="2000" b="1" i="1" dirty="0" smtClean="0">
                        <a:solidFill>
                          <a:schemeClr val="accent1"/>
                        </a:solidFill>
                        <a:latin typeface="Cambria Math" panose="02040503050406030204" pitchFamily="18" charset="0"/>
                      </a:rPr>
                      <m:t> = </m:t>
                    </m:r>
                    <m:f>
                      <m:fPr>
                        <m:ctrlPr>
                          <a:rPr lang="en-US" sz="2000" b="1" i="1" dirty="0" smtClean="0">
                            <a:solidFill>
                              <a:schemeClr val="accent1"/>
                            </a:solidFill>
                            <a:latin typeface="Cambria Math" panose="02040503050406030204" pitchFamily="18" charset="0"/>
                          </a:rPr>
                        </m:ctrlPr>
                      </m:fPr>
                      <m:num>
                        <m:r>
                          <a:rPr lang="en-GB" sz="2000" b="1" i="1" dirty="0" smtClean="0">
                            <a:solidFill>
                              <a:schemeClr val="accent1"/>
                            </a:solidFill>
                            <a:latin typeface="Cambria Math" panose="02040503050406030204" pitchFamily="18" charset="0"/>
                          </a:rPr>
                          <m:t>𝟐𝟔</m:t>
                        </m:r>
                        <m:r>
                          <a:rPr lang="en-GB" sz="2000" b="1" i="1" dirty="0" smtClean="0">
                            <a:solidFill>
                              <a:schemeClr val="accent1"/>
                            </a:solidFill>
                            <a:latin typeface="Cambria Math" panose="02040503050406030204" pitchFamily="18" charset="0"/>
                          </a:rPr>
                          <m:t>.</m:t>
                        </m:r>
                        <m:r>
                          <a:rPr lang="en-GB" sz="2000" b="1" i="1" dirty="0" smtClean="0">
                            <a:solidFill>
                              <a:schemeClr val="accent1"/>
                            </a:solidFill>
                            <a:latin typeface="Cambria Math" panose="02040503050406030204" pitchFamily="18" charset="0"/>
                          </a:rPr>
                          <m:t>𝟒𝟎</m:t>
                        </m:r>
                        <m:r>
                          <a:rPr lang="en-GB" sz="2000" b="1" i="1" dirty="0" smtClean="0">
                            <a:solidFill>
                              <a:schemeClr val="accent1"/>
                            </a:solidFill>
                            <a:latin typeface="Cambria Math" panose="02040503050406030204" pitchFamily="18" charset="0"/>
                          </a:rPr>
                          <m:t>+</m:t>
                        </m:r>
                        <m:r>
                          <a:rPr lang="en-GB" sz="2000" b="1" i="1" dirty="0" smtClean="0">
                            <a:solidFill>
                              <a:schemeClr val="accent1"/>
                            </a:solidFill>
                            <a:latin typeface="Cambria Math" panose="02040503050406030204" pitchFamily="18" charset="0"/>
                          </a:rPr>
                          <m:t>𝟐𝟔</m:t>
                        </m:r>
                        <m:r>
                          <a:rPr lang="en-GB" sz="2000" b="1" i="1" dirty="0" smtClean="0">
                            <a:solidFill>
                              <a:schemeClr val="accent1"/>
                            </a:solidFill>
                            <a:latin typeface="Cambria Math" panose="02040503050406030204" pitchFamily="18" charset="0"/>
                          </a:rPr>
                          <m:t>.</m:t>
                        </m:r>
                        <m:r>
                          <a:rPr lang="en-GB" sz="2000" b="1" i="1" dirty="0" smtClean="0">
                            <a:solidFill>
                              <a:schemeClr val="accent1"/>
                            </a:solidFill>
                            <a:latin typeface="Cambria Math" panose="02040503050406030204" pitchFamily="18" charset="0"/>
                          </a:rPr>
                          <m:t>𝟒𝟓</m:t>
                        </m:r>
                        <m:r>
                          <a:rPr lang="en-GB" sz="2000" b="1" i="1" dirty="0" smtClean="0">
                            <a:solidFill>
                              <a:schemeClr val="accent1"/>
                            </a:solidFill>
                            <a:latin typeface="Cambria Math" panose="02040503050406030204" pitchFamily="18" charset="0"/>
                          </a:rPr>
                          <m:t>+</m:t>
                        </m:r>
                        <m:r>
                          <a:rPr lang="en-GB" sz="2000" b="1" i="1" dirty="0" smtClean="0">
                            <a:solidFill>
                              <a:schemeClr val="accent1"/>
                            </a:solidFill>
                            <a:latin typeface="Cambria Math" panose="02040503050406030204" pitchFamily="18" charset="0"/>
                          </a:rPr>
                          <m:t>𝟐𝟔</m:t>
                        </m:r>
                        <m:r>
                          <a:rPr lang="en-GB" sz="2000" b="1" i="1" dirty="0" smtClean="0">
                            <a:solidFill>
                              <a:schemeClr val="accent1"/>
                            </a:solidFill>
                            <a:latin typeface="Cambria Math" panose="02040503050406030204" pitchFamily="18" charset="0"/>
                          </a:rPr>
                          <m:t>.</m:t>
                        </m:r>
                        <m:r>
                          <a:rPr lang="en-GB" sz="2000" b="1" i="1" dirty="0" smtClean="0">
                            <a:solidFill>
                              <a:schemeClr val="accent1"/>
                            </a:solidFill>
                            <a:latin typeface="Cambria Math" panose="02040503050406030204" pitchFamily="18" charset="0"/>
                          </a:rPr>
                          <m:t>𝟓𝟎</m:t>
                        </m:r>
                      </m:num>
                      <m:den>
                        <m:r>
                          <a:rPr lang="en-GB" sz="2000" b="1" i="1" dirty="0" smtClean="0">
                            <a:solidFill>
                              <a:schemeClr val="accent1"/>
                            </a:solidFill>
                            <a:latin typeface="Cambria Math" panose="02040503050406030204" pitchFamily="18" charset="0"/>
                          </a:rPr>
                          <m:t>𝟑</m:t>
                        </m:r>
                      </m:den>
                    </m:f>
                  </m:oMath>
                </a14:m>
                <a:r>
                  <a:rPr lang="en-US" sz="2000" b="1" dirty="0">
                    <a:solidFill>
                      <a:schemeClr val="accent1"/>
                    </a:solidFill>
                    <a:latin typeface="Century Gothic" panose="020B0502020202020204" pitchFamily="34" charset="0"/>
                  </a:rPr>
                  <a:t> = 26.45 cm</a:t>
                </a:r>
                <a:r>
                  <a:rPr lang="en-US" sz="2000" b="1" baseline="30000" dirty="0">
                    <a:solidFill>
                      <a:schemeClr val="accent1"/>
                    </a:solidFill>
                    <a:latin typeface="Century Gothic" panose="020B0502020202020204" pitchFamily="34" charset="0"/>
                  </a:rPr>
                  <a:t>3</a:t>
                </a:r>
              </a:p>
            </p:txBody>
          </p:sp>
        </mc:Choice>
        <mc:Fallback>
          <p:sp>
            <p:nvSpPr>
              <p:cNvPr id="13" name="TextBox 12">
                <a:extLst>
                  <a:ext uri="{FF2B5EF4-FFF2-40B4-BE49-F238E27FC236}">
                    <a16:creationId xmlns:a16="http://schemas.microsoft.com/office/drawing/2014/main" id="{1B2BF7CA-1B94-4668-13B8-88B11094D197}"/>
                  </a:ext>
                </a:extLst>
              </p:cNvPr>
              <p:cNvSpPr txBox="1">
                <a:spLocks noRot="1" noChangeAspect="1" noMove="1" noResize="1" noEditPoints="1" noAdjustHandles="1" noChangeArrowheads="1" noChangeShapeType="1" noTextEdit="1"/>
              </p:cNvSpPr>
              <p:nvPr/>
            </p:nvSpPr>
            <p:spPr>
              <a:xfrm>
                <a:off x="354356" y="4023055"/>
                <a:ext cx="10903821" cy="541495"/>
              </a:xfrm>
              <a:prstGeom prst="rect">
                <a:avLst/>
              </a:prstGeom>
              <a:blipFill>
                <a:blip r:embed="rId3"/>
                <a:stretch>
                  <a:fillRect b="-4545"/>
                </a:stretch>
              </a:blipFill>
            </p:spPr>
            <p:txBody>
              <a:bodyPr/>
              <a:lstStyle/>
              <a:p>
                <a:r>
                  <a:rPr lang="en-GB">
                    <a:noFill/>
                  </a:rPr>
                  <a:t> </a:t>
                </a:r>
              </a:p>
            </p:txBody>
          </p:sp>
        </mc:Fallback>
      </mc:AlternateContent>
      <p:sp>
        <p:nvSpPr>
          <p:cNvPr id="15" name="TextBox 14">
            <a:extLst>
              <a:ext uri="{FF2B5EF4-FFF2-40B4-BE49-F238E27FC236}">
                <a16:creationId xmlns:a16="http://schemas.microsoft.com/office/drawing/2014/main" id="{D756DD5C-E7C0-9492-C844-E70DF0DDD0CB}"/>
              </a:ext>
            </a:extLst>
          </p:cNvPr>
          <p:cNvSpPr txBox="1"/>
          <p:nvPr/>
        </p:nvSpPr>
        <p:spPr>
          <a:xfrm>
            <a:off x="406539" y="4502350"/>
            <a:ext cx="4743685" cy="400110"/>
          </a:xfrm>
          <a:prstGeom prst="rect">
            <a:avLst/>
          </a:prstGeom>
          <a:noFill/>
        </p:spPr>
        <p:txBody>
          <a:bodyPr wrap="square">
            <a:spAutoFit/>
          </a:bodyPr>
          <a:lstStyle/>
          <a:p>
            <a:r>
              <a:rPr lang="en-US" sz="2000" i="1" dirty="0">
                <a:latin typeface="Century Gothic" panose="020B0502020202020204" pitchFamily="34" charset="0"/>
              </a:rPr>
              <a:t>How many moles of acid reacted?</a:t>
            </a: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0C68BA67-61AA-D986-53AA-C37201F68ACE}"/>
                  </a:ext>
                </a:extLst>
              </p:cNvPr>
              <p:cNvSpPr txBox="1"/>
              <p:nvPr/>
            </p:nvSpPr>
            <p:spPr>
              <a:xfrm>
                <a:off x="408145" y="4776089"/>
                <a:ext cx="4621055" cy="67492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𝐜𝐨𝐧𝐜𝐞𝐧𝐭𝐫𝐚𝐭𝐢𝐨𝐧</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smtClean="0">
                              <a:solidFill>
                                <a:schemeClr val="accent1"/>
                              </a:solidFill>
                              <a:latin typeface="Cambria Math" panose="02040503050406030204" pitchFamily="18" charset="0"/>
                            </a:rPr>
                            <m:t>𝐯𝐨𝐥𝐮𝐦𝐞</m:t>
                          </m:r>
                        </m:den>
                      </m:f>
                    </m:oMath>
                  </m:oMathPara>
                </a14:m>
                <a:endParaRPr lang="en-US" sz="2000" b="1" dirty="0">
                  <a:solidFill>
                    <a:schemeClr val="accent1"/>
                  </a:solidFill>
                  <a:latin typeface="Century Gothic" panose="020B0502020202020204" pitchFamily="34" charset="0"/>
                </a:endParaRPr>
              </a:p>
            </p:txBody>
          </p:sp>
        </mc:Choice>
        <mc:Fallback>
          <p:sp>
            <p:nvSpPr>
              <p:cNvPr id="16" name="TextBox 15">
                <a:extLst>
                  <a:ext uri="{FF2B5EF4-FFF2-40B4-BE49-F238E27FC236}">
                    <a16:creationId xmlns:a16="http://schemas.microsoft.com/office/drawing/2014/main" id="{0C68BA67-61AA-D986-53AA-C37201F68ACE}"/>
                  </a:ext>
                </a:extLst>
              </p:cNvPr>
              <p:cNvSpPr txBox="1">
                <a:spLocks noRot="1" noChangeAspect="1" noMove="1" noResize="1" noEditPoints="1" noAdjustHandles="1" noChangeArrowheads="1" noChangeShapeType="1" noTextEdit="1"/>
              </p:cNvSpPr>
              <p:nvPr/>
            </p:nvSpPr>
            <p:spPr>
              <a:xfrm>
                <a:off x="408145" y="4776089"/>
                <a:ext cx="4621055" cy="674928"/>
              </a:xfrm>
              <a:prstGeom prst="rect">
                <a:avLst/>
              </a:prstGeom>
              <a:blipFill>
                <a:blip r:embed="rId4"/>
                <a:stretch>
                  <a:fillRect b="-5455"/>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EDC6A20A-E231-30B8-7EF5-7803290F6B49}"/>
                  </a:ext>
                </a:extLst>
              </p:cNvPr>
              <p:cNvSpPr txBox="1"/>
              <p:nvPr/>
            </p:nvSpPr>
            <p:spPr>
              <a:xfrm>
                <a:off x="385733" y="5452925"/>
                <a:ext cx="3218079" cy="67492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𝟓</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𝟎𝟐𝟓</m:t>
                          </m:r>
                        </m:den>
                      </m:f>
                    </m:oMath>
                  </m:oMathPara>
                </a14:m>
                <a:endParaRPr lang="en-US" sz="2000" b="1" dirty="0">
                  <a:solidFill>
                    <a:schemeClr val="accent1"/>
                  </a:solidFill>
                  <a:latin typeface="Century Gothic" panose="020B0502020202020204" pitchFamily="34" charset="0"/>
                </a:endParaRPr>
              </a:p>
            </p:txBody>
          </p:sp>
        </mc:Choice>
        <mc:Fallback>
          <p:sp>
            <p:nvSpPr>
              <p:cNvPr id="17" name="TextBox 16">
                <a:extLst>
                  <a:ext uri="{FF2B5EF4-FFF2-40B4-BE49-F238E27FC236}">
                    <a16:creationId xmlns:a16="http://schemas.microsoft.com/office/drawing/2014/main" id="{EDC6A20A-E231-30B8-7EF5-7803290F6B49}"/>
                  </a:ext>
                </a:extLst>
              </p:cNvPr>
              <p:cNvSpPr txBox="1">
                <a:spLocks noRot="1" noChangeAspect="1" noMove="1" noResize="1" noEditPoints="1" noAdjustHandles="1" noChangeArrowheads="1" noChangeShapeType="1" noTextEdit="1"/>
              </p:cNvSpPr>
              <p:nvPr/>
            </p:nvSpPr>
            <p:spPr>
              <a:xfrm>
                <a:off x="385733" y="5452925"/>
                <a:ext cx="3218079" cy="674928"/>
              </a:xfrm>
              <a:prstGeom prst="rect">
                <a:avLst/>
              </a:prstGeom>
              <a:blipFill>
                <a:blip r:embed="rId5"/>
                <a:stretch>
                  <a:fillRect b="-5556"/>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5D12194F-5C96-9259-FEAE-3F40FA664FEC}"/>
                  </a:ext>
                </a:extLst>
              </p:cNvPr>
              <p:cNvSpPr txBox="1"/>
              <p:nvPr/>
            </p:nvSpPr>
            <p:spPr>
              <a:xfrm>
                <a:off x="390216" y="6089418"/>
                <a:ext cx="4289361"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𝟎𝟏𝟐𝟓</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oMath>
                  </m:oMathPara>
                </a14:m>
                <a:endParaRPr lang="en-US" sz="2000" b="1" dirty="0">
                  <a:solidFill>
                    <a:schemeClr val="accent1"/>
                  </a:solidFill>
                  <a:latin typeface="Century Gothic" panose="020B0502020202020204" pitchFamily="34" charset="0"/>
                </a:endParaRPr>
              </a:p>
            </p:txBody>
          </p:sp>
        </mc:Choice>
        <mc:Fallback>
          <p:sp>
            <p:nvSpPr>
              <p:cNvPr id="18" name="TextBox 17">
                <a:extLst>
                  <a:ext uri="{FF2B5EF4-FFF2-40B4-BE49-F238E27FC236}">
                    <a16:creationId xmlns:a16="http://schemas.microsoft.com/office/drawing/2014/main" id="{5D12194F-5C96-9259-FEAE-3F40FA664FEC}"/>
                  </a:ext>
                </a:extLst>
              </p:cNvPr>
              <p:cNvSpPr txBox="1">
                <a:spLocks noRot="1" noChangeAspect="1" noMove="1" noResize="1" noEditPoints="1" noAdjustHandles="1" noChangeArrowheads="1" noChangeShapeType="1" noTextEdit="1"/>
              </p:cNvSpPr>
              <p:nvPr/>
            </p:nvSpPr>
            <p:spPr>
              <a:xfrm>
                <a:off x="390216" y="6089418"/>
                <a:ext cx="4289361" cy="400110"/>
              </a:xfrm>
              <a:prstGeom prst="rect">
                <a:avLst/>
              </a:prstGeom>
              <a:blipFill>
                <a:blip r:embed="rId6"/>
                <a:stretch>
                  <a:fillRect b="-18182"/>
                </a:stretch>
              </a:blipFill>
            </p:spPr>
            <p:txBody>
              <a:bodyPr/>
              <a:lstStyle/>
              <a:p>
                <a:r>
                  <a:rPr lang="en-GB">
                    <a:noFill/>
                  </a:rPr>
                  <a:t> </a:t>
                </a:r>
              </a:p>
            </p:txBody>
          </p:sp>
        </mc:Fallback>
      </mc:AlternateContent>
      <p:sp>
        <p:nvSpPr>
          <p:cNvPr id="20" name="TextBox 19">
            <a:extLst>
              <a:ext uri="{FF2B5EF4-FFF2-40B4-BE49-F238E27FC236}">
                <a16:creationId xmlns:a16="http://schemas.microsoft.com/office/drawing/2014/main" id="{585976CE-757B-92B8-1A15-FC0C8F056AAE}"/>
              </a:ext>
            </a:extLst>
          </p:cNvPr>
          <p:cNvSpPr txBox="1"/>
          <p:nvPr/>
        </p:nvSpPr>
        <p:spPr>
          <a:xfrm>
            <a:off x="5951210" y="3753797"/>
            <a:ext cx="4743685" cy="400110"/>
          </a:xfrm>
          <a:prstGeom prst="rect">
            <a:avLst/>
          </a:prstGeom>
          <a:noFill/>
        </p:spPr>
        <p:txBody>
          <a:bodyPr wrap="square">
            <a:spAutoFit/>
          </a:bodyPr>
          <a:lstStyle/>
          <a:p>
            <a:r>
              <a:rPr lang="en-US" sz="2000" i="1" dirty="0">
                <a:latin typeface="Century Gothic" panose="020B0502020202020204" pitchFamily="34" charset="0"/>
              </a:rPr>
              <a:t>How many moles of alkali reacted?</a:t>
            </a: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EFF74FB0-DD7C-5642-47A2-B73CFB7E8257}"/>
                  </a:ext>
                </a:extLst>
              </p:cNvPr>
              <p:cNvSpPr txBox="1"/>
              <p:nvPr/>
            </p:nvSpPr>
            <p:spPr>
              <a:xfrm>
                <a:off x="5961781" y="4076842"/>
                <a:ext cx="4289361" cy="707886"/>
              </a:xfrm>
              <a:prstGeom prst="rect">
                <a:avLst/>
              </a:prstGeom>
              <a:noFill/>
            </p:spPr>
            <p:txBody>
              <a:bodyPr wrap="square">
                <a:spAutoFit/>
              </a:bodyPr>
              <a:lstStyle/>
              <a:p>
                <a:r>
                  <a:rPr lang="en-GB" sz="2000" b="1" i="0" dirty="0">
                    <a:solidFill>
                      <a:schemeClr val="accent1"/>
                    </a:solidFill>
                    <a:latin typeface="Century Gothic" panose="020B0502020202020204" pitchFamily="34" charset="0"/>
                  </a:rPr>
                  <a:t>Mole ratio = 1:1</a:t>
                </a: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𝟎𝟏𝟐𝟓</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oMath>
                  </m:oMathPara>
                </a14:m>
                <a:endParaRPr lang="en-US" sz="2000" b="1" dirty="0">
                  <a:solidFill>
                    <a:schemeClr val="accent1"/>
                  </a:solidFill>
                  <a:latin typeface="Century Gothic" panose="020B0502020202020204" pitchFamily="34" charset="0"/>
                </a:endParaRPr>
              </a:p>
            </p:txBody>
          </p:sp>
        </mc:Choice>
        <mc:Fallback>
          <p:sp>
            <p:nvSpPr>
              <p:cNvPr id="22" name="TextBox 21">
                <a:extLst>
                  <a:ext uri="{FF2B5EF4-FFF2-40B4-BE49-F238E27FC236}">
                    <a16:creationId xmlns:a16="http://schemas.microsoft.com/office/drawing/2014/main" id="{EFF74FB0-DD7C-5642-47A2-B73CFB7E8257}"/>
                  </a:ext>
                </a:extLst>
              </p:cNvPr>
              <p:cNvSpPr txBox="1">
                <a:spLocks noRot="1" noChangeAspect="1" noMove="1" noResize="1" noEditPoints="1" noAdjustHandles="1" noChangeArrowheads="1" noChangeShapeType="1" noTextEdit="1"/>
              </p:cNvSpPr>
              <p:nvPr/>
            </p:nvSpPr>
            <p:spPr>
              <a:xfrm>
                <a:off x="5961781" y="4076842"/>
                <a:ext cx="4289361" cy="707886"/>
              </a:xfrm>
              <a:prstGeom prst="rect">
                <a:avLst/>
              </a:prstGeom>
              <a:blipFill>
                <a:blip r:embed="rId7"/>
                <a:stretch>
                  <a:fillRect l="-1475" t="-5357" b="-12500"/>
                </a:stretch>
              </a:blipFill>
            </p:spPr>
            <p:txBody>
              <a:bodyPr/>
              <a:lstStyle/>
              <a:p>
                <a:r>
                  <a:rPr lang="en-GB">
                    <a:noFill/>
                  </a:rPr>
                  <a:t> </a:t>
                </a:r>
              </a:p>
            </p:txBody>
          </p:sp>
        </mc:Fallback>
      </mc:AlternateContent>
      <p:sp>
        <p:nvSpPr>
          <p:cNvPr id="23" name="TextBox 22">
            <a:extLst>
              <a:ext uri="{FF2B5EF4-FFF2-40B4-BE49-F238E27FC236}">
                <a16:creationId xmlns:a16="http://schemas.microsoft.com/office/drawing/2014/main" id="{4646CAA6-441B-D034-B2E8-57A4ADCCA21F}"/>
              </a:ext>
            </a:extLst>
          </p:cNvPr>
          <p:cNvSpPr txBox="1"/>
          <p:nvPr/>
        </p:nvSpPr>
        <p:spPr>
          <a:xfrm>
            <a:off x="5955693" y="4739915"/>
            <a:ext cx="4743685" cy="400110"/>
          </a:xfrm>
          <a:prstGeom prst="rect">
            <a:avLst/>
          </a:prstGeom>
          <a:noFill/>
        </p:spPr>
        <p:txBody>
          <a:bodyPr wrap="square">
            <a:spAutoFit/>
          </a:bodyPr>
          <a:lstStyle/>
          <a:p>
            <a:r>
              <a:rPr lang="en-US" sz="2000" i="1" dirty="0">
                <a:latin typeface="Century Gothic" panose="020B0502020202020204" pitchFamily="34" charset="0"/>
              </a:rPr>
              <a:t>What is the concentration of alkali?</a:t>
            </a:r>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D17304A3-816F-1B21-A1A0-D576CAB2D813}"/>
                  </a:ext>
                </a:extLst>
              </p:cNvPr>
              <p:cNvSpPr txBox="1"/>
              <p:nvPr/>
            </p:nvSpPr>
            <p:spPr>
              <a:xfrm>
                <a:off x="6006604" y="5049512"/>
                <a:ext cx="4621055" cy="67492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𝐜𝐨𝐧𝐜𝐞𝐧𝐭𝐫𝐚𝐭𝐢𝐨𝐧</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smtClean="0">
                              <a:solidFill>
                                <a:schemeClr val="accent1"/>
                              </a:solidFill>
                              <a:latin typeface="Cambria Math" panose="02040503050406030204" pitchFamily="18" charset="0"/>
                            </a:rPr>
                            <m:t>𝐯𝐨𝐥𝐮𝐦𝐞</m:t>
                          </m:r>
                        </m:den>
                      </m:f>
                    </m:oMath>
                  </m:oMathPara>
                </a14:m>
                <a:endParaRPr lang="en-US" sz="2000" b="1" dirty="0">
                  <a:solidFill>
                    <a:schemeClr val="accent1"/>
                  </a:solidFill>
                  <a:latin typeface="Century Gothic" panose="020B0502020202020204" pitchFamily="34" charset="0"/>
                </a:endParaRPr>
              </a:p>
            </p:txBody>
          </p:sp>
        </mc:Choice>
        <mc:Fallback>
          <p:sp>
            <p:nvSpPr>
              <p:cNvPr id="24" name="TextBox 23">
                <a:extLst>
                  <a:ext uri="{FF2B5EF4-FFF2-40B4-BE49-F238E27FC236}">
                    <a16:creationId xmlns:a16="http://schemas.microsoft.com/office/drawing/2014/main" id="{D17304A3-816F-1B21-A1A0-D576CAB2D813}"/>
                  </a:ext>
                </a:extLst>
              </p:cNvPr>
              <p:cNvSpPr txBox="1">
                <a:spLocks noRot="1" noChangeAspect="1" noMove="1" noResize="1" noEditPoints="1" noAdjustHandles="1" noChangeArrowheads="1" noChangeShapeType="1" noTextEdit="1"/>
              </p:cNvSpPr>
              <p:nvPr/>
            </p:nvSpPr>
            <p:spPr>
              <a:xfrm>
                <a:off x="6006604" y="5049512"/>
                <a:ext cx="4621055" cy="674928"/>
              </a:xfrm>
              <a:prstGeom prst="rect">
                <a:avLst/>
              </a:prstGeom>
              <a:blipFill>
                <a:blip r:embed="rId8"/>
                <a:stretch>
                  <a:fillRect b="-5556"/>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4F20AEB0-968E-7C4E-E2B8-D1012B6F681D}"/>
                  </a:ext>
                </a:extLst>
              </p:cNvPr>
              <p:cNvSpPr txBox="1"/>
              <p:nvPr/>
            </p:nvSpPr>
            <p:spPr>
              <a:xfrm>
                <a:off x="5984192" y="5726348"/>
                <a:ext cx="4719667" cy="67749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𝐜𝐨𝐧𝐜𝐞𝐧𝐭𝐫𝐚𝐭𝐢𝐨𝐧</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𝟎𝟏𝟐𝟓</m:t>
                          </m:r>
                        </m:num>
                        <m:den>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𝟎𝟐𝟔𝟒𝟓</m:t>
                          </m:r>
                        </m:den>
                      </m:f>
                    </m:oMath>
                  </m:oMathPara>
                </a14:m>
                <a:endParaRPr lang="en-US" sz="2000" b="1" dirty="0">
                  <a:solidFill>
                    <a:schemeClr val="accent1"/>
                  </a:solidFill>
                  <a:latin typeface="Century Gothic" panose="020B0502020202020204" pitchFamily="34" charset="0"/>
                </a:endParaRPr>
              </a:p>
            </p:txBody>
          </p:sp>
        </mc:Choice>
        <mc:Fallback>
          <p:sp>
            <p:nvSpPr>
              <p:cNvPr id="25" name="TextBox 24">
                <a:extLst>
                  <a:ext uri="{FF2B5EF4-FFF2-40B4-BE49-F238E27FC236}">
                    <a16:creationId xmlns:a16="http://schemas.microsoft.com/office/drawing/2014/main" id="{4F20AEB0-968E-7C4E-E2B8-D1012B6F681D}"/>
                  </a:ext>
                </a:extLst>
              </p:cNvPr>
              <p:cNvSpPr txBox="1">
                <a:spLocks noRot="1" noChangeAspect="1" noMove="1" noResize="1" noEditPoints="1" noAdjustHandles="1" noChangeArrowheads="1" noChangeShapeType="1" noTextEdit="1"/>
              </p:cNvSpPr>
              <p:nvPr/>
            </p:nvSpPr>
            <p:spPr>
              <a:xfrm>
                <a:off x="5984192" y="5726348"/>
                <a:ext cx="4719667" cy="677493"/>
              </a:xfrm>
              <a:prstGeom prst="rect">
                <a:avLst/>
              </a:prstGeom>
              <a:blipFill>
                <a:blip r:embed="rId9"/>
                <a:stretch>
                  <a:fillRect b="-3636"/>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74018E12-AFAB-DF63-87C7-E23755229943}"/>
                  </a:ext>
                </a:extLst>
              </p:cNvPr>
              <p:cNvSpPr txBox="1"/>
              <p:nvPr/>
            </p:nvSpPr>
            <p:spPr>
              <a:xfrm>
                <a:off x="5988675" y="6362841"/>
                <a:ext cx="4755525" cy="400110"/>
              </a:xfrm>
              <a:prstGeom prst="rect">
                <a:avLst/>
              </a:prstGeom>
              <a:noFill/>
            </p:spPr>
            <p:txBody>
              <a:bodyPr wrap="square">
                <a:spAutoFit/>
              </a:bodyPr>
              <a:lstStyle/>
              <a:p>
                <a14:m>
                  <m:oMath xmlns:m="http://schemas.openxmlformats.org/officeDocument/2006/math">
                    <m:r>
                      <a:rPr lang="en-GB" sz="2000" b="1" i="0" smtClean="0">
                        <a:solidFill>
                          <a:schemeClr val="accent1"/>
                        </a:solidFill>
                        <a:latin typeface="Cambria Math" panose="02040503050406030204" pitchFamily="18" charset="0"/>
                      </a:rPr>
                      <m:t>𝐜𝐨𝐧𝐜𝐞𝐧𝐭𝐫𝐚𝐭𝐢𝐨𝐧</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𝟒𝟕</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oMath>
                </a14:m>
                <a:r>
                  <a:rPr lang="en-US" sz="2000" b="1" dirty="0">
                    <a:solidFill>
                      <a:schemeClr val="accent1"/>
                    </a:solidFill>
                    <a:latin typeface="Century Gothic" panose="020B0502020202020204" pitchFamily="34" charset="0"/>
                  </a:rPr>
                  <a:t>/dm</a:t>
                </a:r>
                <a:r>
                  <a:rPr lang="en-US" sz="2000" b="1" baseline="30000" dirty="0">
                    <a:solidFill>
                      <a:schemeClr val="accent1"/>
                    </a:solidFill>
                    <a:latin typeface="Century Gothic" panose="020B0502020202020204" pitchFamily="34" charset="0"/>
                  </a:rPr>
                  <a:t>3</a:t>
                </a:r>
              </a:p>
            </p:txBody>
          </p:sp>
        </mc:Choice>
        <mc:Fallback>
          <p:sp>
            <p:nvSpPr>
              <p:cNvPr id="26" name="TextBox 25">
                <a:extLst>
                  <a:ext uri="{FF2B5EF4-FFF2-40B4-BE49-F238E27FC236}">
                    <a16:creationId xmlns:a16="http://schemas.microsoft.com/office/drawing/2014/main" id="{74018E12-AFAB-DF63-87C7-E23755229943}"/>
                  </a:ext>
                </a:extLst>
              </p:cNvPr>
              <p:cNvSpPr txBox="1">
                <a:spLocks noRot="1" noChangeAspect="1" noMove="1" noResize="1" noEditPoints="1" noAdjustHandles="1" noChangeArrowheads="1" noChangeShapeType="1" noTextEdit="1"/>
              </p:cNvSpPr>
              <p:nvPr/>
            </p:nvSpPr>
            <p:spPr>
              <a:xfrm>
                <a:off x="5988675" y="6362841"/>
                <a:ext cx="4755525" cy="400110"/>
              </a:xfrm>
              <a:prstGeom prst="rect">
                <a:avLst/>
              </a:prstGeom>
              <a:blipFill>
                <a:blip r:embed="rId10"/>
                <a:stretch>
                  <a:fillRect t="-9375" b="-25000"/>
                </a:stretch>
              </a:blipFill>
            </p:spPr>
            <p:txBody>
              <a:bodyPr/>
              <a:lstStyle/>
              <a:p>
                <a:r>
                  <a:rPr lang="en-GB">
                    <a:noFill/>
                  </a:rPr>
                  <a:t> </a:t>
                </a:r>
              </a:p>
            </p:txBody>
          </p:sp>
        </mc:Fallback>
      </mc:AlternateContent>
    </p:spTree>
    <p:extLst>
      <p:ext uri="{BB962C8B-B14F-4D97-AF65-F5344CB8AC3E}">
        <p14:creationId xmlns:p14="http://schemas.microsoft.com/office/powerpoint/2010/main" val="302840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12" grpId="0"/>
      <p:bldP spid="13" grpId="0"/>
      <p:bldP spid="15" grpId="0"/>
      <p:bldP spid="16" grpId="0"/>
      <p:bldP spid="17" grpId="0"/>
      <p:bldP spid="18" grpId="0"/>
      <p:bldP spid="20" grpId="0"/>
      <p:bldP spid="22" grpId="0"/>
      <p:bldP spid="23" grpId="0"/>
      <p:bldP spid="24" grpId="0"/>
      <p:bldP spid="25" grpId="0"/>
      <p:bldP spid="26"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400632" y="0"/>
            <a:ext cx="10620375" cy="720725"/>
          </a:xfrm>
        </p:spPr>
        <p:txBody>
          <a:bodyPr>
            <a:normAutofit/>
          </a:bodyPr>
          <a:lstStyle/>
          <a:p>
            <a:r>
              <a:rPr lang="en-US" sz="2600" b="1" dirty="0">
                <a:latin typeface="Century Gothic" panose="020B0502020202020204" pitchFamily="34" charset="0"/>
              </a:rPr>
              <a:t>We: calculating an unknown concentration</a:t>
            </a:r>
          </a:p>
        </p:txBody>
      </p:sp>
      <p:sp>
        <p:nvSpPr>
          <p:cNvPr id="8" name="TextBox 7">
            <a:extLst>
              <a:ext uri="{FF2B5EF4-FFF2-40B4-BE49-F238E27FC236}">
                <a16:creationId xmlns:a16="http://schemas.microsoft.com/office/drawing/2014/main" id="{1F764C78-3DE1-44A0-B656-FB67A825BB1A}"/>
              </a:ext>
            </a:extLst>
          </p:cNvPr>
          <p:cNvSpPr txBox="1"/>
          <p:nvPr/>
        </p:nvSpPr>
        <p:spPr>
          <a:xfrm>
            <a:off x="372590" y="594398"/>
            <a:ext cx="10734681" cy="1938992"/>
          </a:xfrm>
          <a:prstGeom prst="rect">
            <a:avLst/>
          </a:prstGeom>
          <a:noFill/>
        </p:spPr>
        <p:txBody>
          <a:bodyPr wrap="square">
            <a:spAutoFit/>
          </a:bodyPr>
          <a:lstStyle/>
          <a:p>
            <a:r>
              <a:rPr lang="en-US" sz="2000" dirty="0">
                <a:latin typeface="Century Gothic" panose="020B0502020202020204" pitchFamily="34" charset="0"/>
              </a:rPr>
              <a:t>A student uses a titration to determine the concentration of a sulfuric acid sample.</a:t>
            </a:r>
          </a:p>
          <a:p>
            <a:r>
              <a:rPr lang="en-US" sz="2000" dirty="0">
                <a:latin typeface="Century Gothic" panose="020B0502020202020204" pitchFamily="34" charset="0"/>
              </a:rPr>
              <a:t>They use 50 cm</a:t>
            </a:r>
            <a:r>
              <a:rPr lang="en-US" sz="2000" baseline="30000" dirty="0">
                <a:latin typeface="Century Gothic" panose="020B0502020202020204" pitchFamily="34" charset="0"/>
              </a:rPr>
              <a:t>3</a:t>
            </a:r>
            <a:r>
              <a:rPr lang="en-US" sz="2000" dirty="0">
                <a:latin typeface="Century Gothic" panose="020B0502020202020204" pitchFamily="34" charset="0"/>
              </a:rPr>
              <a:t> of 0.1 mol/dm</a:t>
            </a:r>
            <a:r>
              <a:rPr lang="en-US" sz="2000" baseline="30000" dirty="0">
                <a:latin typeface="Century Gothic" panose="020B0502020202020204" pitchFamily="34" charset="0"/>
              </a:rPr>
              <a:t>3</a:t>
            </a:r>
            <a:r>
              <a:rPr lang="en-US" sz="2000" dirty="0">
                <a:latin typeface="Century Gothic" panose="020B0502020202020204" pitchFamily="34" charset="0"/>
              </a:rPr>
              <a:t> sodium hydroxide solution. </a:t>
            </a:r>
          </a:p>
          <a:p>
            <a:r>
              <a:rPr lang="en-US" sz="2000" dirty="0">
                <a:latin typeface="Century Gothic" panose="020B0502020202020204" pitchFamily="34" charset="0"/>
              </a:rPr>
              <a:t>They required 34.5 cm</a:t>
            </a:r>
            <a:r>
              <a:rPr lang="en-US" sz="2000" baseline="30000" dirty="0">
                <a:latin typeface="Century Gothic" panose="020B0502020202020204" pitchFamily="34" charset="0"/>
              </a:rPr>
              <a:t>3</a:t>
            </a:r>
            <a:r>
              <a:rPr lang="en-US" sz="2000" dirty="0">
                <a:latin typeface="Century Gothic" panose="020B0502020202020204" pitchFamily="34" charset="0"/>
              </a:rPr>
              <a:t> of sulfuric acid to neutralise the sodium hydroxide.</a:t>
            </a:r>
          </a:p>
          <a:p>
            <a:endParaRPr lang="en-US" sz="2000" dirty="0">
              <a:latin typeface="Century Gothic" panose="020B0502020202020204" pitchFamily="34" charset="0"/>
            </a:endParaRPr>
          </a:p>
          <a:p>
            <a:r>
              <a:rPr lang="en-US" sz="2000" dirty="0">
                <a:latin typeface="Century Gothic" panose="020B0502020202020204" pitchFamily="34" charset="0"/>
              </a:rPr>
              <a:t>The equation for the reaction is:</a:t>
            </a:r>
          </a:p>
          <a:p>
            <a:pPr algn="ctr"/>
            <a:r>
              <a:rPr lang="en-US" sz="2000" b="1" dirty="0">
                <a:latin typeface="Century Gothic" panose="020B0502020202020204" pitchFamily="34" charset="0"/>
              </a:rPr>
              <a:t>2 NaOH + H</a:t>
            </a:r>
            <a:r>
              <a:rPr lang="en-US" sz="2000" b="1" baseline="-25000" dirty="0">
                <a:latin typeface="Century Gothic" panose="020B0502020202020204" pitchFamily="34" charset="0"/>
              </a:rPr>
              <a:t>2</a:t>
            </a:r>
            <a:r>
              <a:rPr lang="en-US" sz="2000" b="1" dirty="0">
                <a:latin typeface="Century Gothic" panose="020B0502020202020204" pitchFamily="34" charset="0"/>
              </a:rPr>
              <a:t>SO</a:t>
            </a:r>
            <a:r>
              <a:rPr lang="en-US" sz="2000" b="1" baseline="-25000" dirty="0">
                <a:latin typeface="Century Gothic" panose="020B0502020202020204" pitchFamily="34" charset="0"/>
              </a:rPr>
              <a:t>4</a:t>
            </a:r>
            <a:r>
              <a:rPr lang="en-US" sz="2000" b="1" dirty="0">
                <a:latin typeface="Century Gothic" panose="020B0502020202020204" pitchFamily="34" charset="0"/>
              </a:rPr>
              <a:t> </a:t>
            </a:r>
            <a:r>
              <a:rPr lang="en-US" sz="2000" b="1" dirty="0">
                <a:latin typeface="Century Gothic" panose="020B0502020202020204" pitchFamily="34" charset="0"/>
                <a:sym typeface="Wingdings" pitchFamily="2" charset="2"/>
              </a:rPr>
              <a:t> Na</a:t>
            </a:r>
            <a:r>
              <a:rPr lang="en-US" sz="2000" b="1" baseline="-25000" dirty="0">
                <a:latin typeface="Century Gothic" panose="020B0502020202020204" pitchFamily="34" charset="0"/>
                <a:sym typeface="Wingdings" pitchFamily="2" charset="2"/>
              </a:rPr>
              <a:t>2</a:t>
            </a:r>
            <a:r>
              <a:rPr lang="en-US" sz="2000" b="1" dirty="0">
                <a:latin typeface="Century Gothic" panose="020B0502020202020204" pitchFamily="34" charset="0"/>
                <a:sym typeface="Wingdings" pitchFamily="2" charset="2"/>
              </a:rPr>
              <a:t>SO</a:t>
            </a:r>
            <a:r>
              <a:rPr lang="en-US" sz="2000" b="1" baseline="-25000" dirty="0">
                <a:latin typeface="Century Gothic" panose="020B0502020202020204" pitchFamily="34" charset="0"/>
                <a:sym typeface="Wingdings" pitchFamily="2" charset="2"/>
              </a:rPr>
              <a:t>4</a:t>
            </a:r>
            <a:r>
              <a:rPr lang="en-US" sz="2000" b="1" dirty="0">
                <a:latin typeface="Century Gothic" panose="020B0502020202020204" pitchFamily="34" charset="0"/>
                <a:sym typeface="Wingdings" pitchFamily="2" charset="2"/>
              </a:rPr>
              <a:t> + 2 H</a:t>
            </a:r>
            <a:r>
              <a:rPr lang="en-US" sz="2000" b="1" baseline="-25000" dirty="0">
                <a:latin typeface="Century Gothic" panose="020B0502020202020204" pitchFamily="34" charset="0"/>
                <a:sym typeface="Wingdings" pitchFamily="2" charset="2"/>
              </a:rPr>
              <a:t>2</a:t>
            </a:r>
            <a:r>
              <a:rPr lang="en-US" sz="2000" b="1" dirty="0">
                <a:latin typeface="Century Gothic" panose="020B0502020202020204" pitchFamily="34" charset="0"/>
                <a:sym typeface="Wingdings" pitchFamily="2" charset="2"/>
              </a:rPr>
              <a:t>O</a:t>
            </a:r>
            <a:endParaRPr lang="en-US" sz="2000" b="1" dirty="0">
              <a:latin typeface="Century Gothic" panose="020B0502020202020204" pitchFamily="34" charset="0"/>
            </a:endParaRPr>
          </a:p>
        </p:txBody>
      </p:sp>
      <p:cxnSp>
        <p:nvCxnSpPr>
          <p:cNvPr id="14" name="Straight Connector 13">
            <a:extLst>
              <a:ext uri="{FF2B5EF4-FFF2-40B4-BE49-F238E27FC236}">
                <a16:creationId xmlns:a16="http://schemas.microsoft.com/office/drawing/2014/main" id="{F959A0BB-2563-466B-27B5-8CA1CB2FAC72}"/>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756DD5C-E7C0-9492-C844-E70DF0DDD0CB}"/>
              </a:ext>
            </a:extLst>
          </p:cNvPr>
          <p:cNvSpPr txBox="1"/>
          <p:nvPr/>
        </p:nvSpPr>
        <p:spPr>
          <a:xfrm>
            <a:off x="379644" y="2619762"/>
            <a:ext cx="4743685" cy="400110"/>
          </a:xfrm>
          <a:prstGeom prst="rect">
            <a:avLst/>
          </a:prstGeom>
          <a:noFill/>
        </p:spPr>
        <p:txBody>
          <a:bodyPr wrap="square">
            <a:spAutoFit/>
          </a:bodyPr>
          <a:lstStyle/>
          <a:p>
            <a:r>
              <a:rPr lang="en-US" sz="2000" i="1" dirty="0">
                <a:latin typeface="Century Gothic" panose="020B0502020202020204" pitchFamily="34" charset="0"/>
              </a:rPr>
              <a:t>How many moles of alkali reacted?</a:t>
            </a: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0C68BA67-61AA-D986-53AA-C37201F68ACE}"/>
                  </a:ext>
                </a:extLst>
              </p:cNvPr>
              <p:cNvSpPr txBox="1"/>
              <p:nvPr/>
            </p:nvSpPr>
            <p:spPr>
              <a:xfrm>
                <a:off x="408145" y="3014525"/>
                <a:ext cx="4621055" cy="67492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𝐜𝐨𝐧𝐜𝐞𝐧𝐭𝐫𝐚𝐭𝐢𝐨𝐧</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smtClean="0">
                              <a:solidFill>
                                <a:schemeClr val="accent1"/>
                              </a:solidFill>
                              <a:latin typeface="Cambria Math" panose="02040503050406030204" pitchFamily="18" charset="0"/>
                            </a:rPr>
                            <m:t>𝐯𝐨𝐥𝐮𝐦𝐞</m:t>
                          </m:r>
                        </m:den>
                      </m:f>
                    </m:oMath>
                  </m:oMathPara>
                </a14:m>
                <a:endParaRPr lang="en-US" sz="2000" b="1" dirty="0">
                  <a:solidFill>
                    <a:schemeClr val="accent1"/>
                  </a:solidFill>
                  <a:latin typeface="Century Gothic" panose="020B0502020202020204" pitchFamily="34" charset="0"/>
                </a:endParaRPr>
              </a:p>
            </p:txBody>
          </p:sp>
        </mc:Choice>
        <mc:Fallback>
          <p:sp>
            <p:nvSpPr>
              <p:cNvPr id="16" name="TextBox 15">
                <a:extLst>
                  <a:ext uri="{FF2B5EF4-FFF2-40B4-BE49-F238E27FC236}">
                    <a16:creationId xmlns:a16="http://schemas.microsoft.com/office/drawing/2014/main" id="{0C68BA67-61AA-D986-53AA-C37201F68ACE}"/>
                  </a:ext>
                </a:extLst>
              </p:cNvPr>
              <p:cNvSpPr txBox="1">
                <a:spLocks noRot="1" noChangeAspect="1" noMove="1" noResize="1" noEditPoints="1" noAdjustHandles="1" noChangeArrowheads="1" noChangeShapeType="1" noTextEdit="1"/>
              </p:cNvSpPr>
              <p:nvPr/>
            </p:nvSpPr>
            <p:spPr>
              <a:xfrm>
                <a:off x="408145" y="3014525"/>
                <a:ext cx="4621055" cy="674928"/>
              </a:xfrm>
              <a:prstGeom prst="rect">
                <a:avLst/>
              </a:prstGeom>
              <a:blipFill>
                <a:blip r:embed="rId3"/>
                <a:stretch>
                  <a:fillRect b="-5556"/>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EDC6A20A-E231-30B8-7EF5-7803290F6B49}"/>
                  </a:ext>
                </a:extLst>
              </p:cNvPr>
              <p:cNvSpPr txBox="1"/>
              <p:nvPr/>
            </p:nvSpPr>
            <p:spPr>
              <a:xfrm>
                <a:off x="385733" y="3691361"/>
                <a:ext cx="3218079" cy="67492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𝟎𝟓</m:t>
                          </m:r>
                        </m:den>
                      </m:f>
                    </m:oMath>
                  </m:oMathPara>
                </a14:m>
                <a:endParaRPr lang="en-US" sz="2000" b="1" dirty="0">
                  <a:solidFill>
                    <a:schemeClr val="accent1"/>
                  </a:solidFill>
                  <a:latin typeface="Century Gothic" panose="020B0502020202020204" pitchFamily="34" charset="0"/>
                </a:endParaRPr>
              </a:p>
            </p:txBody>
          </p:sp>
        </mc:Choice>
        <mc:Fallback>
          <p:sp>
            <p:nvSpPr>
              <p:cNvPr id="17" name="TextBox 16">
                <a:extLst>
                  <a:ext uri="{FF2B5EF4-FFF2-40B4-BE49-F238E27FC236}">
                    <a16:creationId xmlns:a16="http://schemas.microsoft.com/office/drawing/2014/main" id="{EDC6A20A-E231-30B8-7EF5-7803290F6B49}"/>
                  </a:ext>
                </a:extLst>
              </p:cNvPr>
              <p:cNvSpPr txBox="1">
                <a:spLocks noRot="1" noChangeAspect="1" noMove="1" noResize="1" noEditPoints="1" noAdjustHandles="1" noChangeArrowheads="1" noChangeShapeType="1" noTextEdit="1"/>
              </p:cNvSpPr>
              <p:nvPr/>
            </p:nvSpPr>
            <p:spPr>
              <a:xfrm>
                <a:off x="385733" y="3691361"/>
                <a:ext cx="3218079" cy="674928"/>
              </a:xfrm>
              <a:prstGeom prst="rect">
                <a:avLst/>
              </a:prstGeom>
              <a:blipFill>
                <a:blip r:embed="rId4"/>
                <a:stretch>
                  <a:fillRect b="-7407"/>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5D12194F-5C96-9259-FEAE-3F40FA664FEC}"/>
                  </a:ext>
                </a:extLst>
              </p:cNvPr>
              <p:cNvSpPr txBox="1"/>
              <p:nvPr/>
            </p:nvSpPr>
            <p:spPr>
              <a:xfrm>
                <a:off x="390216" y="4327854"/>
                <a:ext cx="4289361"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𝟎𝟎𝟓</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oMath>
                  </m:oMathPara>
                </a14:m>
                <a:endParaRPr lang="en-US" sz="2000" b="1" dirty="0">
                  <a:solidFill>
                    <a:schemeClr val="accent1"/>
                  </a:solidFill>
                  <a:latin typeface="Century Gothic" panose="020B0502020202020204" pitchFamily="34" charset="0"/>
                </a:endParaRPr>
              </a:p>
            </p:txBody>
          </p:sp>
        </mc:Choice>
        <mc:Fallback>
          <p:sp>
            <p:nvSpPr>
              <p:cNvPr id="18" name="TextBox 17">
                <a:extLst>
                  <a:ext uri="{FF2B5EF4-FFF2-40B4-BE49-F238E27FC236}">
                    <a16:creationId xmlns:a16="http://schemas.microsoft.com/office/drawing/2014/main" id="{5D12194F-5C96-9259-FEAE-3F40FA664FEC}"/>
                  </a:ext>
                </a:extLst>
              </p:cNvPr>
              <p:cNvSpPr txBox="1">
                <a:spLocks noRot="1" noChangeAspect="1" noMove="1" noResize="1" noEditPoints="1" noAdjustHandles="1" noChangeArrowheads="1" noChangeShapeType="1" noTextEdit="1"/>
              </p:cNvSpPr>
              <p:nvPr/>
            </p:nvSpPr>
            <p:spPr>
              <a:xfrm>
                <a:off x="390216" y="4327854"/>
                <a:ext cx="4289361" cy="400110"/>
              </a:xfrm>
              <a:prstGeom prst="rect">
                <a:avLst/>
              </a:prstGeom>
              <a:blipFill>
                <a:blip r:embed="rId5"/>
                <a:stretch>
                  <a:fillRect b="-21212"/>
                </a:stretch>
              </a:blipFill>
            </p:spPr>
            <p:txBody>
              <a:bodyPr/>
              <a:lstStyle/>
              <a:p>
                <a:r>
                  <a:rPr lang="en-GB">
                    <a:noFill/>
                  </a:rPr>
                  <a:t> </a:t>
                </a:r>
              </a:p>
            </p:txBody>
          </p:sp>
        </mc:Fallback>
      </mc:AlternateContent>
      <p:sp>
        <p:nvSpPr>
          <p:cNvPr id="20" name="TextBox 19">
            <a:extLst>
              <a:ext uri="{FF2B5EF4-FFF2-40B4-BE49-F238E27FC236}">
                <a16:creationId xmlns:a16="http://schemas.microsoft.com/office/drawing/2014/main" id="{585976CE-757B-92B8-1A15-FC0C8F056AAE}"/>
              </a:ext>
            </a:extLst>
          </p:cNvPr>
          <p:cNvSpPr txBox="1"/>
          <p:nvPr/>
        </p:nvSpPr>
        <p:spPr>
          <a:xfrm>
            <a:off x="5467116" y="2597350"/>
            <a:ext cx="4743685" cy="400110"/>
          </a:xfrm>
          <a:prstGeom prst="rect">
            <a:avLst/>
          </a:prstGeom>
          <a:noFill/>
        </p:spPr>
        <p:txBody>
          <a:bodyPr wrap="square">
            <a:spAutoFit/>
          </a:bodyPr>
          <a:lstStyle/>
          <a:p>
            <a:r>
              <a:rPr lang="en-US" sz="2000" i="1" dirty="0">
                <a:latin typeface="Century Gothic" panose="020B0502020202020204" pitchFamily="34" charset="0"/>
              </a:rPr>
              <a:t>How many moles of acid reacted?</a:t>
            </a: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EFF74FB0-DD7C-5642-47A2-B73CFB7E8257}"/>
                  </a:ext>
                </a:extLst>
              </p:cNvPr>
              <p:cNvSpPr txBox="1"/>
              <p:nvPr/>
            </p:nvSpPr>
            <p:spPr>
              <a:xfrm>
                <a:off x="5423899" y="2974183"/>
                <a:ext cx="5212725" cy="707886"/>
              </a:xfrm>
              <a:prstGeom prst="rect">
                <a:avLst/>
              </a:prstGeom>
              <a:noFill/>
            </p:spPr>
            <p:txBody>
              <a:bodyPr wrap="square">
                <a:spAutoFit/>
              </a:bodyPr>
              <a:lstStyle/>
              <a:p>
                <a:r>
                  <a:rPr lang="en-GB" sz="2000" b="1" i="0" dirty="0">
                    <a:solidFill>
                      <a:schemeClr val="accent1"/>
                    </a:solidFill>
                    <a:latin typeface="Century Gothic" panose="020B0502020202020204" pitchFamily="34" charset="0"/>
                  </a:rPr>
                  <a:t>Mole ratio = 2:1</a:t>
                </a: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𝐚𝐜𝐢𝐝</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𝟎𝟎𝟐𝟓</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oMath>
                  </m:oMathPara>
                </a14:m>
                <a:endParaRPr lang="en-US" sz="2000" b="1" dirty="0">
                  <a:solidFill>
                    <a:schemeClr val="accent1"/>
                  </a:solidFill>
                  <a:latin typeface="Century Gothic" panose="020B0502020202020204" pitchFamily="34" charset="0"/>
                </a:endParaRPr>
              </a:p>
            </p:txBody>
          </p:sp>
        </mc:Choice>
        <mc:Fallback>
          <p:sp>
            <p:nvSpPr>
              <p:cNvPr id="22" name="TextBox 21">
                <a:extLst>
                  <a:ext uri="{FF2B5EF4-FFF2-40B4-BE49-F238E27FC236}">
                    <a16:creationId xmlns:a16="http://schemas.microsoft.com/office/drawing/2014/main" id="{EFF74FB0-DD7C-5642-47A2-B73CFB7E8257}"/>
                  </a:ext>
                </a:extLst>
              </p:cNvPr>
              <p:cNvSpPr txBox="1">
                <a:spLocks noRot="1" noChangeAspect="1" noMove="1" noResize="1" noEditPoints="1" noAdjustHandles="1" noChangeArrowheads="1" noChangeShapeType="1" noTextEdit="1"/>
              </p:cNvSpPr>
              <p:nvPr/>
            </p:nvSpPr>
            <p:spPr>
              <a:xfrm>
                <a:off x="5423899" y="2974183"/>
                <a:ext cx="5212725" cy="707886"/>
              </a:xfrm>
              <a:prstGeom prst="rect">
                <a:avLst/>
              </a:prstGeom>
              <a:blipFill>
                <a:blip r:embed="rId6"/>
                <a:stretch>
                  <a:fillRect l="-1460" t="-5357" b="-12500"/>
                </a:stretch>
              </a:blipFill>
            </p:spPr>
            <p:txBody>
              <a:bodyPr/>
              <a:lstStyle/>
              <a:p>
                <a:r>
                  <a:rPr lang="en-GB">
                    <a:noFill/>
                  </a:rPr>
                  <a:t> </a:t>
                </a:r>
              </a:p>
            </p:txBody>
          </p:sp>
        </mc:Fallback>
      </mc:AlternateContent>
      <p:sp>
        <p:nvSpPr>
          <p:cNvPr id="23" name="TextBox 22">
            <a:extLst>
              <a:ext uri="{FF2B5EF4-FFF2-40B4-BE49-F238E27FC236}">
                <a16:creationId xmlns:a16="http://schemas.microsoft.com/office/drawing/2014/main" id="{4646CAA6-441B-D034-B2E8-57A4ADCCA21F}"/>
              </a:ext>
            </a:extLst>
          </p:cNvPr>
          <p:cNvSpPr txBox="1"/>
          <p:nvPr/>
        </p:nvSpPr>
        <p:spPr>
          <a:xfrm>
            <a:off x="5404363" y="3865857"/>
            <a:ext cx="5649119" cy="400110"/>
          </a:xfrm>
          <a:prstGeom prst="rect">
            <a:avLst/>
          </a:prstGeom>
          <a:noFill/>
        </p:spPr>
        <p:txBody>
          <a:bodyPr wrap="square">
            <a:spAutoFit/>
          </a:bodyPr>
          <a:lstStyle/>
          <a:p>
            <a:r>
              <a:rPr lang="en-US" sz="2000" i="1" dirty="0">
                <a:latin typeface="Century Gothic" panose="020B0502020202020204" pitchFamily="34" charset="0"/>
              </a:rPr>
              <a:t>What is the concentration of the acid?</a:t>
            </a:r>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D17304A3-816F-1B21-A1A0-D576CAB2D813}"/>
                  </a:ext>
                </a:extLst>
              </p:cNvPr>
              <p:cNvSpPr txBox="1"/>
              <p:nvPr/>
            </p:nvSpPr>
            <p:spPr>
              <a:xfrm>
                <a:off x="5334251" y="4283030"/>
                <a:ext cx="4621055" cy="67492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𝐜𝐨𝐧𝐜𝐞𝐧𝐭𝐫𝐚𝐭𝐢𝐨𝐧</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smtClean="0">
                              <a:solidFill>
                                <a:schemeClr val="accent1"/>
                              </a:solidFill>
                              <a:latin typeface="Cambria Math" panose="02040503050406030204" pitchFamily="18" charset="0"/>
                            </a:rPr>
                            <m:t>𝐯𝐨𝐥𝐮𝐦𝐞</m:t>
                          </m:r>
                        </m:den>
                      </m:f>
                    </m:oMath>
                  </m:oMathPara>
                </a14:m>
                <a:endParaRPr lang="en-US" sz="2000" b="1" dirty="0">
                  <a:solidFill>
                    <a:schemeClr val="accent1"/>
                  </a:solidFill>
                  <a:latin typeface="Century Gothic" panose="020B0502020202020204" pitchFamily="34" charset="0"/>
                </a:endParaRPr>
              </a:p>
            </p:txBody>
          </p:sp>
        </mc:Choice>
        <mc:Fallback>
          <p:sp>
            <p:nvSpPr>
              <p:cNvPr id="24" name="TextBox 23">
                <a:extLst>
                  <a:ext uri="{FF2B5EF4-FFF2-40B4-BE49-F238E27FC236}">
                    <a16:creationId xmlns:a16="http://schemas.microsoft.com/office/drawing/2014/main" id="{D17304A3-816F-1B21-A1A0-D576CAB2D813}"/>
                  </a:ext>
                </a:extLst>
              </p:cNvPr>
              <p:cNvSpPr txBox="1">
                <a:spLocks noRot="1" noChangeAspect="1" noMove="1" noResize="1" noEditPoints="1" noAdjustHandles="1" noChangeArrowheads="1" noChangeShapeType="1" noTextEdit="1"/>
              </p:cNvSpPr>
              <p:nvPr/>
            </p:nvSpPr>
            <p:spPr>
              <a:xfrm>
                <a:off x="5334251" y="4283030"/>
                <a:ext cx="4621055" cy="674928"/>
              </a:xfrm>
              <a:prstGeom prst="rect">
                <a:avLst/>
              </a:prstGeom>
              <a:blipFill>
                <a:blip r:embed="rId7"/>
                <a:stretch>
                  <a:fillRect t="-1852" b="-5556"/>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4F20AEB0-968E-7C4E-E2B8-D1012B6F681D}"/>
                  </a:ext>
                </a:extLst>
              </p:cNvPr>
              <p:cNvSpPr txBox="1"/>
              <p:nvPr/>
            </p:nvSpPr>
            <p:spPr>
              <a:xfrm>
                <a:off x="5311839" y="4959866"/>
                <a:ext cx="4719667" cy="67749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𝐜𝐨𝐧𝐜𝐞𝐧𝐭𝐫𝐚𝐭𝐢𝐨𝐧</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𝟎𝟎𝟐𝟓</m:t>
                          </m:r>
                        </m:num>
                        <m:den>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𝟎𝟑𝟒𝟓</m:t>
                          </m:r>
                        </m:den>
                      </m:f>
                    </m:oMath>
                  </m:oMathPara>
                </a14:m>
                <a:endParaRPr lang="en-US" sz="2000" b="1" dirty="0">
                  <a:solidFill>
                    <a:schemeClr val="accent1"/>
                  </a:solidFill>
                  <a:latin typeface="Century Gothic" panose="020B0502020202020204" pitchFamily="34" charset="0"/>
                </a:endParaRPr>
              </a:p>
            </p:txBody>
          </p:sp>
        </mc:Choice>
        <mc:Fallback>
          <p:sp>
            <p:nvSpPr>
              <p:cNvPr id="25" name="TextBox 24">
                <a:extLst>
                  <a:ext uri="{FF2B5EF4-FFF2-40B4-BE49-F238E27FC236}">
                    <a16:creationId xmlns:a16="http://schemas.microsoft.com/office/drawing/2014/main" id="{4F20AEB0-968E-7C4E-E2B8-D1012B6F681D}"/>
                  </a:ext>
                </a:extLst>
              </p:cNvPr>
              <p:cNvSpPr txBox="1">
                <a:spLocks noRot="1" noChangeAspect="1" noMove="1" noResize="1" noEditPoints="1" noAdjustHandles="1" noChangeArrowheads="1" noChangeShapeType="1" noTextEdit="1"/>
              </p:cNvSpPr>
              <p:nvPr/>
            </p:nvSpPr>
            <p:spPr>
              <a:xfrm>
                <a:off x="5311839" y="4959866"/>
                <a:ext cx="4719667" cy="677493"/>
              </a:xfrm>
              <a:prstGeom prst="rect">
                <a:avLst/>
              </a:prstGeom>
              <a:blipFill>
                <a:blip r:embed="rId8"/>
                <a:stretch>
                  <a:fillRect b="-3636"/>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74018E12-AFAB-DF63-87C7-E23755229943}"/>
                  </a:ext>
                </a:extLst>
              </p:cNvPr>
              <p:cNvSpPr txBox="1"/>
              <p:nvPr/>
            </p:nvSpPr>
            <p:spPr>
              <a:xfrm>
                <a:off x="5316322" y="5596359"/>
                <a:ext cx="4755525" cy="400110"/>
              </a:xfrm>
              <a:prstGeom prst="rect">
                <a:avLst/>
              </a:prstGeom>
              <a:noFill/>
            </p:spPr>
            <p:txBody>
              <a:bodyPr wrap="square">
                <a:spAutoFit/>
              </a:bodyPr>
              <a:lstStyle/>
              <a:p>
                <a14:m>
                  <m:oMath xmlns:m="http://schemas.openxmlformats.org/officeDocument/2006/math">
                    <m:r>
                      <a:rPr lang="en-GB" sz="2000" b="1" i="0" smtClean="0">
                        <a:solidFill>
                          <a:schemeClr val="accent1"/>
                        </a:solidFill>
                        <a:latin typeface="Cambria Math" panose="02040503050406030204" pitchFamily="18" charset="0"/>
                      </a:rPr>
                      <m:t>𝐜𝐨𝐧𝐜𝐞𝐧𝐭𝐫𝐚𝐭𝐢𝐨𝐧</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𝟎𝟕𝟐</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oMath>
                </a14:m>
                <a:r>
                  <a:rPr lang="en-US" sz="2000" b="1" dirty="0">
                    <a:solidFill>
                      <a:schemeClr val="accent1"/>
                    </a:solidFill>
                    <a:latin typeface="Century Gothic" panose="020B0502020202020204" pitchFamily="34" charset="0"/>
                  </a:rPr>
                  <a:t>/dm</a:t>
                </a:r>
                <a:r>
                  <a:rPr lang="en-US" sz="2000" b="1" baseline="30000" dirty="0">
                    <a:solidFill>
                      <a:schemeClr val="accent1"/>
                    </a:solidFill>
                    <a:latin typeface="Century Gothic" panose="020B0502020202020204" pitchFamily="34" charset="0"/>
                  </a:rPr>
                  <a:t>3</a:t>
                </a:r>
              </a:p>
            </p:txBody>
          </p:sp>
        </mc:Choice>
        <mc:Fallback>
          <p:sp>
            <p:nvSpPr>
              <p:cNvPr id="26" name="TextBox 25">
                <a:extLst>
                  <a:ext uri="{FF2B5EF4-FFF2-40B4-BE49-F238E27FC236}">
                    <a16:creationId xmlns:a16="http://schemas.microsoft.com/office/drawing/2014/main" id="{74018E12-AFAB-DF63-87C7-E23755229943}"/>
                  </a:ext>
                </a:extLst>
              </p:cNvPr>
              <p:cNvSpPr txBox="1">
                <a:spLocks noRot="1" noChangeAspect="1" noMove="1" noResize="1" noEditPoints="1" noAdjustHandles="1" noChangeArrowheads="1" noChangeShapeType="1" noTextEdit="1"/>
              </p:cNvSpPr>
              <p:nvPr/>
            </p:nvSpPr>
            <p:spPr>
              <a:xfrm>
                <a:off x="5316322" y="5596359"/>
                <a:ext cx="4755525" cy="400110"/>
              </a:xfrm>
              <a:prstGeom prst="rect">
                <a:avLst/>
              </a:prstGeom>
              <a:blipFill>
                <a:blip r:embed="rId9"/>
                <a:stretch>
                  <a:fillRect t="-6061" b="-24242"/>
                </a:stretch>
              </a:blipFill>
            </p:spPr>
            <p:txBody>
              <a:bodyPr/>
              <a:lstStyle/>
              <a:p>
                <a:r>
                  <a:rPr lang="en-GB">
                    <a:noFill/>
                  </a:rPr>
                  <a:t> </a:t>
                </a:r>
              </a:p>
            </p:txBody>
          </p:sp>
        </mc:Fallback>
      </mc:AlternateContent>
    </p:spTree>
    <p:extLst>
      <p:ext uri="{BB962C8B-B14F-4D97-AF65-F5344CB8AC3E}">
        <p14:creationId xmlns:p14="http://schemas.microsoft.com/office/powerpoint/2010/main" val="721576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20" grpId="0"/>
      <p:bldP spid="22" grpId="0"/>
      <p:bldP spid="23" grpId="0"/>
      <p:bldP spid="24" grpId="0"/>
      <p:bldP spid="25" grpId="0"/>
      <p:bldP spid="26"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4B74C-D6E9-8C47-B64D-4A7EA3FB90D0}"/>
              </a:ext>
            </a:extLst>
          </p:cNvPr>
          <p:cNvSpPr>
            <a:spLocks noGrp="1"/>
          </p:cNvSpPr>
          <p:nvPr>
            <p:ph type="title" idx="4294967295"/>
          </p:nvPr>
        </p:nvSpPr>
        <p:spPr>
          <a:xfrm>
            <a:off x="400632" y="0"/>
            <a:ext cx="10620375" cy="720725"/>
          </a:xfrm>
        </p:spPr>
        <p:txBody>
          <a:bodyPr>
            <a:normAutofit/>
          </a:bodyPr>
          <a:lstStyle/>
          <a:p>
            <a:r>
              <a:rPr lang="en-US" sz="2600" b="1" dirty="0">
                <a:latin typeface="Century Gothic" panose="020B0502020202020204" pitchFamily="34" charset="0"/>
              </a:rPr>
              <a:t>You: calculating an unknown concentration</a:t>
            </a:r>
          </a:p>
        </p:txBody>
      </p:sp>
      <p:sp>
        <p:nvSpPr>
          <p:cNvPr id="8" name="TextBox 7">
            <a:extLst>
              <a:ext uri="{FF2B5EF4-FFF2-40B4-BE49-F238E27FC236}">
                <a16:creationId xmlns:a16="http://schemas.microsoft.com/office/drawing/2014/main" id="{1F764C78-3DE1-44A0-B656-FB67A825BB1A}"/>
              </a:ext>
            </a:extLst>
          </p:cNvPr>
          <p:cNvSpPr txBox="1"/>
          <p:nvPr/>
        </p:nvSpPr>
        <p:spPr>
          <a:xfrm>
            <a:off x="372590" y="594398"/>
            <a:ext cx="10734681" cy="1938992"/>
          </a:xfrm>
          <a:prstGeom prst="rect">
            <a:avLst/>
          </a:prstGeom>
          <a:noFill/>
        </p:spPr>
        <p:txBody>
          <a:bodyPr wrap="square">
            <a:spAutoFit/>
          </a:bodyPr>
          <a:lstStyle/>
          <a:p>
            <a:r>
              <a:rPr lang="en-US" sz="2000" dirty="0">
                <a:latin typeface="Century Gothic" panose="020B0502020202020204" pitchFamily="34" charset="0"/>
              </a:rPr>
              <a:t>A student uses a titration to determine the concentration of calcium hydroxide.</a:t>
            </a:r>
          </a:p>
          <a:p>
            <a:r>
              <a:rPr lang="en-US" sz="2000" dirty="0">
                <a:latin typeface="Century Gothic" panose="020B0502020202020204" pitchFamily="34" charset="0"/>
              </a:rPr>
              <a:t>They use 40 cm</a:t>
            </a:r>
            <a:r>
              <a:rPr lang="en-US" sz="2000" baseline="30000" dirty="0">
                <a:latin typeface="Century Gothic" panose="020B0502020202020204" pitchFamily="34" charset="0"/>
              </a:rPr>
              <a:t>3</a:t>
            </a:r>
            <a:r>
              <a:rPr lang="en-US" sz="2000" dirty="0">
                <a:latin typeface="Century Gothic" panose="020B0502020202020204" pitchFamily="34" charset="0"/>
              </a:rPr>
              <a:t> of 0.75 mol/dm</a:t>
            </a:r>
            <a:r>
              <a:rPr lang="en-US" sz="2000" baseline="30000" dirty="0">
                <a:latin typeface="Century Gothic" panose="020B0502020202020204" pitchFamily="34" charset="0"/>
              </a:rPr>
              <a:t>3</a:t>
            </a:r>
            <a:r>
              <a:rPr lang="en-US" sz="2000" dirty="0">
                <a:latin typeface="Century Gothic" panose="020B0502020202020204" pitchFamily="34" charset="0"/>
              </a:rPr>
              <a:t> nitric acid solution. </a:t>
            </a:r>
          </a:p>
          <a:p>
            <a:r>
              <a:rPr lang="en-US" sz="2000" dirty="0">
                <a:latin typeface="Century Gothic" panose="020B0502020202020204" pitchFamily="34" charset="0"/>
              </a:rPr>
              <a:t>They required 19.5 cm</a:t>
            </a:r>
            <a:r>
              <a:rPr lang="en-US" sz="2000" baseline="30000" dirty="0">
                <a:latin typeface="Century Gothic" panose="020B0502020202020204" pitchFamily="34" charset="0"/>
              </a:rPr>
              <a:t>3</a:t>
            </a:r>
            <a:r>
              <a:rPr lang="en-US" sz="2000" dirty="0">
                <a:latin typeface="Century Gothic" panose="020B0502020202020204" pitchFamily="34" charset="0"/>
              </a:rPr>
              <a:t> of calcium hydroxide to neutralise the nitric acid.</a:t>
            </a:r>
          </a:p>
          <a:p>
            <a:endParaRPr lang="en-US" sz="2000" dirty="0">
              <a:latin typeface="Century Gothic" panose="020B0502020202020204" pitchFamily="34" charset="0"/>
            </a:endParaRPr>
          </a:p>
          <a:p>
            <a:r>
              <a:rPr lang="en-US" sz="2000" dirty="0">
                <a:latin typeface="Century Gothic" panose="020B0502020202020204" pitchFamily="34" charset="0"/>
              </a:rPr>
              <a:t>The equation for the reaction is:</a:t>
            </a:r>
          </a:p>
          <a:p>
            <a:pPr algn="ctr"/>
            <a:r>
              <a:rPr lang="en-US" sz="2000" b="1" dirty="0">
                <a:latin typeface="Century Gothic" panose="020B0502020202020204" pitchFamily="34" charset="0"/>
              </a:rPr>
              <a:t> Ca(OH)</a:t>
            </a:r>
            <a:r>
              <a:rPr lang="en-US" sz="2000" b="1" baseline="-25000" dirty="0">
                <a:latin typeface="Century Gothic" panose="020B0502020202020204" pitchFamily="34" charset="0"/>
              </a:rPr>
              <a:t>2</a:t>
            </a:r>
            <a:r>
              <a:rPr lang="en-US" sz="2000" b="1" dirty="0">
                <a:latin typeface="Century Gothic" panose="020B0502020202020204" pitchFamily="34" charset="0"/>
              </a:rPr>
              <a:t> + 2 HNO</a:t>
            </a:r>
            <a:r>
              <a:rPr lang="en-US" sz="2000" b="1" baseline="-25000" dirty="0">
                <a:latin typeface="Century Gothic" panose="020B0502020202020204" pitchFamily="34" charset="0"/>
              </a:rPr>
              <a:t>3</a:t>
            </a:r>
            <a:r>
              <a:rPr lang="en-US" sz="2000" b="1" dirty="0">
                <a:latin typeface="Century Gothic" panose="020B0502020202020204" pitchFamily="34" charset="0"/>
              </a:rPr>
              <a:t> </a:t>
            </a:r>
            <a:r>
              <a:rPr lang="en-US" sz="2000" b="1" dirty="0">
                <a:latin typeface="Century Gothic" panose="020B0502020202020204" pitchFamily="34" charset="0"/>
                <a:sym typeface="Wingdings" pitchFamily="2" charset="2"/>
              </a:rPr>
              <a:t> Ca(NO</a:t>
            </a:r>
            <a:r>
              <a:rPr lang="en-US" sz="2000" b="1" baseline="-25000" dirty="0">
                <a:latin typeface="Century Gothic" panose="020B0502020202020204" pitchFamily="34" charset="0"/>
                <a:sym typeface="Wingdings" pitchFamily="2" charset="2"/>
              </a:rPr>
              <a:t>3</a:t>
            </a:r>
            <a:r>
              <a:rPr lang="en-US" sz="2000" b="1" dirty="0">
                <a:latin typeface="Century Gothic" panose="020B0502020202020204" pitchFamily="34" charset="0"/>
                <a:sym typeface="Wingdings" pitchFamily="2" charset="2"/>
              </a:rPr>
              <a:t>)</a:t>
            </a:r>
            <a:r>
              <a:rPr lang="en-US" sz="2000" b="1" baseline="-25000" dirty="0">
                <a:latin typeface="Century Gothic" panose="020B0502020202020204" pitchFamily="34" charset="0"/>
                <a:sym typeface="Wingdings" pitchFamily="2" charset="2"/>
              </a:rPr>
              <a:t>2</a:t>
            </a:r>
            <a:r>
              <a:rPr lang="en-US" sz="2000" b="1" dirty="0">
                <a:latin typeface="Century Gothic" panose="020B0502020202020204" pitchFamily="34" charset="0"/>
                <a:sym typeface="Wingdings" pitchFamily="2" charset="2"/>
              </a:rPr>
              <a:t> + 2 H</a:t>
            </a:r>
            <a:r>
              <a:rPr lang="en-US" sz="2000" b="1" baseline="-25000" dirty="0">
                <a:latin typeface="Century Gothic" panose="020B0502020202020204" pitchFamily="34" charset="0"/>
                <a:sym typeface="Wingdings" pitchFamily="2" charset="2"/>
              </a:rPr>
              <a:t>2</a:t>
            </a:r>
            <a:r>
              <a:rPr lang="en-US" sz="2000" b="1" dirty="0">
                <a:latin typeface="Century Gothic" panose="020B0502020202020204" pitchFamily="34" charset="0"/>
                <a:sym typeface="Wingdings" pitchFamily="2" charset="2"/>
              </a:rPr>
              <a:t>O</a:t>
            </a:r>
            <a:endParaRPr lang="en-US" sz="2000" b="1" dirty="0">
              <a:latin typeface="Century Gothic" panose="020B0502020202020204" pitchFamily="34" charset="0"/>
            </a:endParaRPr>
          </a:p>
        </p:txBody>
      </p:sp>
      <p:cxnSp>
        <p:nvCxnSpPr>
          <p:cNvPr id="14" name="Straight Connector 13">
            <a:extLst>
              <a:ext uri="{FF2B5EF4-FFF2-40B4-BE49-F238E27FC236}">
                <a16:creationId xmlns:a16="http://schemas.microsoft.com/office/drawing/2014/main" id="{F959A0BB-2563-466B-27B5-8CA1CB2FAC72}"/>
              </a:ext>
            </a:extLst>
          </p:cNvPr>
          <p:cNvCxnSpPr/>
          <p:nvPr/>
        </p:nvCxnSpPr>
        <p:spPr>
          <a:xfrm>
            <a:off x="11513189"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D756DD5C-E7C0-9492-C844-E70DF0DDD0CB}"/>
              </a:ext>
            </a:extLst>
          </p:cNvPr>
          <p:cNvSpPr txBox="1"/>
          <p:nvPr/>
        </p:nvSpPr>
        <p:spPr>
          <a:xfrm>
            <a:off x="379644" y="2619762"/>
            <a:ext cx="4743685" cy="400110"/>
          </a:xfrm>
          <a:prstGeom prst="rect">
            <a:avLst/>
          </a:prstGeom>
          <a:noFill/>
        </p:spPr>
        <p:txBody>
          <a:bodyPr wrap="square">
            <a:spAutoFit/>
          </a:bodyPr>
          <a:lstStyle/>
          <a:p>
            <a:r>
              <a:rPr lang="en-US" sz="2000" i="1" dirty="0">
                <a:latin typeface="Century Gothic" panose="020B0502020202020204" pitchFamily="34" charset="0"/>
              </a:rPr>
              <a:t>How many moles of acid reacted?</a:t>
            </a: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0C68BA67-61AA-D986-53AA-C37201F68ACE}"/>
                  </a:ext>
                </a:extLst>
              </p:cNvPr>
              <p:cNvSpPr txBox="1"/>
              <p:nvPr/>
            </p:nvSpPr>
            <p:spPr>
              <a:xfrm>
                <a:off x="408145" y="3014525"/>
                <a:ext cx="4621055" cy="67492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𝐜𝐨𝐧𝐜𝐞𝐧𝐭𝐫𝐚𝐭𝐢𝐨𝐧</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smtClean="0">
                              <a:solidFill>
                                <a:schemeClr val="accent1"/>
                              </a:solidFill>
                              <a:latin typeface="Cambria Math" panose="02040503050406030204" pitchFamily="18" charset="0"/>
                            </a:rPr>
                            <m:t>𝐯𝐨𝐥𝐮𝐦𝐞</m:t>
                          </m:r>
                        </m:den>
                      </m:f>
                    </m:oMath>
                  </m:oMathPara>
                </a14:m>
                <a:endParaRPr lang="en-US" sz="2000" b="1" dirty="0">
                  <a:solidFill>
                    <a:schemeClr val="accent1"/>
                  </a:solidFill>
                  <a:latin typeface="Century Gothic" panose="020B0502020202020204" pitchFamily="34" charset="0"/>
                </a:endParaRPr>
              </a:p>
            </p:txBody>
          </p:sp>
        </mc:Choice>
        <mc:Fallback>
          <p:sp>
            <p:nvSpPr>
              <p:cNvPr id="16" name="TextBox 15">
                <a:extLst>
                  <a:ext uri="{FF2B5EF4-FFF2-40B4-BE49-F238E27FC236}">
                    <a16:creationId xmlns:a16="http://schemas.microsoft.com/office/drawing/2014/main" id="{0C68BA67-61AA-D986-53AA-C37201F68ACE}"/>
                  </a:ext>
                </a:extLst>
              </p:cNvPr>
              <p:cNvSpPr txBox="1">
                <a:spLocks noRot="1" noChangeAspect="1" noMove="1" noResize="1" noEditPoints="1" noAdjustHandles="1" noChangeArrowheads="1" noChangeShapeType="1" noTextEdit="1"/>
              </p:cNvSpPr>
              <p:nvPr/>
            </p:nvSpPr>
            <p:spPr>
              <a:xfrm>
                <a:off x="408145" y="3014525"/>
                <a:ext cx="4621055" cy="674928"/>
              </a:xfrm>
              <a:prstGeom prst="rect">
                <a:avLst/>
              </a:prstGeom>
              <a:blipFill>
                <a:blip r:embed="rId3"/>
                <a:stretch>
                  <a:fillRect b="-5556"/>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EDC6A20A-E231-30B8-7EF5-7803290F6B49}"/>
                  </a:ext>
                </a:extLst>
              </p:cNvPr>
              <p:cNvSpPr txBox="1"/>
              <p:nvPr/>
            </p:nvSpPr>
            <p:spPr>
              <a:xfrm>
                <a:off x="385733" y="3691361"/>
                <a:ext cx="3218079" cy="67492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𝟕𝟓</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𝟎𝟒</m:t>
                          </m:r>
                        </m:den>
                      </m:f>
                    </m:oMath>
                  </m:oMathPara>
                </a14:m>
                <a:endParaRPr lang="en-US" sz="2000" b="1" dirty="0">
                  <a:solidFill>
                    <a:schemeClr val="accent1"/>
                  </a:solidFill>
                  <a:latin typeface="Century Gothic" panose="020B0502020202020204" pitchFamily="34" charset="0"/>
                </a:endParaRPr>
              </a:p>
            </p:txBody>
          </p:sp>
        </mc:Choice>
        <mc:Fallback>
          <p:sp>
            <p:nvSpPr>
              <p:cNvPr id="17" name="TextBox 16">
                <a:extLst>
                  <a:ext uri="{FF2B5EF4-FFF2-40B4-BE49-F238E27FC236}">
                    <a16:creationId xmlns:a16="http://schemas.microsoft.com/office/drawing/2014/main" id="{EDC6A20A-E231-30B8-7EF5-7803290F6B49}"/>
                  </a:ext>
                </a:extLst>
              </p:cNvPr>
              <p:cNvSpPr txBox="1">
                <a:spLocks noRot="1" noChangeAspect="1" noMove="1" noResize="1" noEditPoints="1" noAdjustHandles="1" noChangeArrowheads="1" noChangeShapeType="1" noTextEdit="1"/>
              </p:cNvSpPr>
              <p:nvPr/>
            </p:nvSpPr>
            <p:spPr>
              <a:xfrm>
                <a:off x="385733" y="3691361"/>
                <a:ext cx="3218079" cy="674928"/>
              </a:xfrm>
              <a:prstGeom prst="rect">
                <a:avLst/>
              </a:prstGeom>
              <a:blipFill>
                <a:blip r:embed="rId4"/>
                <a:stretch>
                  <a:fillRect b="-7407"/>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5D12194F-5C96-9259-FEAE-3F40FA664FEC}"/>
                  </a:ext>
                </a:extLst>
              </p:cNvPr>
              <p:cNvSpPr txBox="1"/>
              <p:nvPr/>
            </p:nvSpPr>
            <p:spPr>
              <a:xfrm>
                <a:off x="390216" y="4327854"/>
                <a:ext cx="4289361"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𝟎𝟑</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oMath>
                  </m:oMathPara>
                </a14:m>
                <a:endParaRPr lang="en-US" sz="2000" b="1" dirty="0">
                  <a:solidFill>
                    <a:schemeClr val="accent1"/>
                  </a:solidFill>
                  <a:latin typeface="Century Gothic" panose="020B0502020202020204" pitchFamily="34" charset="0"/>
                </a:endParaRPr>
              </a:p>
            </p:txBody>
          </p:sp>
        </mc:Choice>
        <mc:Fallback>
          <p:sp>
            <p:nvSpPr>
              <p:cNvPr id="18" name="TextBox 17">
                <a:extLst>
                  <a:ext uri="{FF2B5EF4-FFF2-40B4-BE49-F238E27FC236}">
                    <a16:creationId xmlns:a16="http://schemas.microsoft.com/office/drawing/2014/main" id="{5D12194F-5C96-9259-FEAE-3F40FA664FEC}"/>
                  </a:ext>
                </a:extLst>
              </p:cNvPr>
              <p:cNvSpPr txBox="1">
                <a:spLocks noRot="1" noChangeAspect="1" noMove="1" noResize="1" noEditPoints="1" noAdjustHandles="1" noChangeArrowheads="1" noChangeShapeType="1" noTextEdit="1"/>
              </p:cNvSpPr>
              <p:nvPr/>
            </p:nvSpPr>
            <p:spPr>
              <a:xfrm>
                <a:off x="390216" y="4327854"/>
                <a:ext cx="4289361" cy="400110"/>
              </a:xfrm>
              <a:prstGeom prst="rect">
                <a:avLst/>
              </a:prstGeom>
              <a:blipFill>
                <a:blip r:embed="rId5"/>
                <a:stretch>
                  <a:fillRect b="-21212"/>
                </a:stretch>
              </a:blipFill>
            </p:spPr>
            <p:txBody>
              <a:bodyPr/>
              <a:lstStyle/>
              <a:p>
                <a:r>
                  <a:rPr lang="en-GB">
                    <a:noFill/>
                  </a:rPr>
                  <a:t> </a:t>
                </a:r>
              </a:p>
            </p:txBody>
          </p:sp>
        </mc:Fallback>
      </mc:AlternateContent>
      <p:sp>
        <p:nvSpPr>
          <p:cNvPr id="20" name="TextBox 19">
            <a:extLst>
              <a:ext uri="{FF2B5EF4-FFF2-40B4-BE49-F238E27FC236}">
                <a16:creationId xmlns:a16="http://schemas.microsoft.com/office/drawing/2014/main" id="{585976CE-757B-92B8-1A15-FC0C8F056AAE}"/>
              </a:ext>
            </a:extLst>
          </p:cNvPr>
          <p:cNvSpPr txBox="1"/>
          <p:nvPr/>
        </p:nvSpPr>
        <p:spPr>
          <a:xfrm>
            <a:off x="384128" y="4775774"/>
            <a:ext cx="4743685" cy="400110"/>
          </a:xfrm>
          <a:prstGeom prst="rect">
            <a:avLst/>
          </a:prstGeom>
          <a:noFill/>
        </p:spPr>
        <p:txBody>
          <a:bodyPr wrap="square">
            <a:spAutoFit/>
          </a:bodyPr>
          <a:lstStyle/>
          <a:p>
            <a:r>
              <a:rPr lang="en-US" sz="2000" i="1" dirty="0">
                <a:latin typeface="Century Gothic" panose="020B0502020202020204" pitchFamily="34" charset="0"/>
              </a:rPr>
              <a:t>How many moles of alkali reacted?</a:t>
            </a:r>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EFF74FB0-DD7C-5642-47A2-B73CFB7E8257}"/>
                  </a:ext>
                </a:extLst>
              </p:cNvPr>
              <p:cNvSpPr txBox="1"/>
              <p:nvPr/>
            </p:nvSpPr>
            <p:spPr>
              <a:xfrm>
                <a:off x="340911" y="5152607"/>
                <a:ext cx="5212725" cy="707886"/>
              </a:xfrm>
              <a:prstGeom prst="rect">
                <a:avLst/>
              </a:prstGeom>
              <a:noFill/>
            </p:spPr>
            <p:txBody>
              <a:bodyPr wrap="square">
                <a:spAutoFit/>
              </a:bodyPr>
              <a:lstStyle/>
              <a:p>
                <a:r>
                  <a:rPr lang="en-GB" sz="2000" b="1" i="0" dirty="0">
                    <a:solidFill>
                      <a:schemeClr val="accent1"/>
                    </a:solidFill>
                    <a:latin typeface="Century Gothic" panose="020B0502020202020204" pitchFamily="34" charset="0"/>
                  </a:rPr>
                  <a:t>Mole ratio = 1:2</a:t>
                </a: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𝐚𝐜𝐢𝐝</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𝟎𝟏𝟓</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oMath>
                  </m:oMathPara>
                </a14:m>
                <a:endParaRPr lang="en-US" sz="2000" b="1" dirty="0">
                  <a:solidFill>
                    <a:schemeClr val="accent1"/>
                  </a:solidFill>
                  <a:latin typeface="Century Gothic" panose="020B0502020202020204" pitchFamily="34" charset="0"/>
                </a:endParaRPr>
              </a:p>
            </p:txBody>
          </p:sp>
        </mc:Choice>
        <mc:Fallback>
          <p:sp>
            <p:nvSpPr>
              <p:cNvPr id="22" name="TextBox 21">
                <a:extLst>
                  <a:ext uri="{FF2B5EF4-FFF2-40B4-BE49-F238E27FC236}">
                    <a16:creationId xmlns:a16="http://schemas.microsoft.com/office/drawing/2014/main" id="{EFF74FB0-DD7C-5642-47A2-B73CFB7E8257}"/>
                  </a:ext>
                </a:extLst>
              </p:cNvPr>
              <p:cNvSpPr txBox="1">
                <a:spLocks noRot="1" noChangeAspect="1" noMove="1" noResize="1" noEditPoints="1" noAdjustHandles="1" noChangeArrowheads="1" noChangeShapeType="1" noTextEdit="1"/>
              </p:cNvSpPr>
              <p:nvPr/>
            </p:nvSpPr>
            <p:spPr>
              <a:xfrm>
                <a:off x="340911" y="5152607"/>
                <a:ext cx="5212725" cy="707886"/>
              </a:xfrm>
              <a:prstGeom prst="rect">
                <a:avLst/>
              </a:prstGeom>
              <a:blipFill>
                <a:blip r:embed="rId6"/>
                <a:stretch>
                  <a:fillRect l="-1214" t="-3509" b="-12281"/>
                </a:stretch>
              </a:blipFill>
            </p:spPr>
            <p:txBody>
              <a:bodyPr/>
              <a:lstStyle/>
              <a:p>
                <a:r>
                  <a:rPr lang="en-GB">
                    <a:noFill/>
                  </a:rPr>
                  <a:t> </a:t>
                </a:r>
              </a:p>
            </p:txBody>
          </p:sp>
        </mc:Fallback>
      </mc:AlternateContent>
      <p:sp>
        <p:nvSpPr>
          <p:cNvPr id="23" name="TextBox 22">
            <a:extLst>
              <a:ext uri="{FF2B5EF4-FFF2-40B4-BE49-F238E27FC236}">
                <a16:creationId xmlns:a16="http://schemas.microsoft.com/office/drawing/2014/main" id="{4646CAA6-441B-D034-B2E8-57A4ADCCA21F}"/>
              </a:ext>
            </a:extLst>
          </p:cNvPr>
          <p:cNvSpPr txBox="1"/>
          <p:nvPr/>
        </p:nvSpPr>
        <p:spPr>
          <a:xfrm>
            <a:off x="5646410" y="2601834"/>
            <a:ext cx="5649119" cy="400110"/>
          </a:xfrm>
          <a:prstGeom prst="rect">
            <a:avLst/>
          </a:prstGeom>
          <a:noFill/>
        </p:spPr>
        <p:txBody>
          <a:bodyPr wrap="square">
            <a:spAutoFit/>
          </a:bodyPr>
          <a:lstStyle/>
          <a:p>
            <a:r>
              <a:rPr lang="en-US" sz="2000" i="1" dirty="0">
                <a:latin typeface="Century Gothic" panose="020B0502020202020204" pitchFamily="34" charset="0"/>
              </a:rPr>
              <a:t>What is the concentration of the alkali?</a:t>
            </a:r>
          </a:p>
        </p:txBody>
      </p: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D17304A3-816F-1B21-A1A0-D576CAB2D813}"/>
                  </a:ext>
                </a:extLst>
              </p:cNvPr>
              <p:cNvSpPr txBox="1"/>
              <p:nvPr/>
            </p:nvSpPr>
            <p:spPr>
              <a:xfrm>
                <a:off x="5643533" y="2871089"/>
                <a:ext cx="4621055" cy="67492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𝐜𝐨𝐧𝐜𝐞𝐧𝐭𝐫𝐚𝐭𝐢𝐨𝐧</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smtClean="0">
                              <a:solidFill>
                                <a:schemeClr val="accent1"/>
                              </a:solidFill>
                              <a:latin typeface="Cambria Math" panose="02040503050406030204" pitchFamily="18" charset="0"/>
                            </a:rPr>
                            <m:t>𝐯𝐨𝐥𝐮𝐦𝐞</m:t>
                          </m:r>
                        </m:den>
                      </m:f>
                    </m:oMath>
                  </m:oMathPara>
                </a14:m>
                <a:endParaRPr lang="en-US" sz="2000" b="1" dirty="0">
                  <a:solidFill>
                    <a:schemeClr val="accent1"/>
                  </a:solidFill>
                  <a:latin typeface="Century Gothic" panose="020B0502020202020204" pitchFamily="34" charset="0"/>
                </a:endParaRPr>
              </a:p>
            </p:txBody>
          </p:sp>
        </mc:Choice>
        <mc:Fallback>
          <p:sp>
            <p:nvSpPr>
              <p:cNvPr id="24" name="TextBox 23">
                <a:extLst>
                  <a:ext uri="{FF2B5EF4-FFF2-40B4-BE49-F238E27FC236}">
                    <a16:creationId xmlns:a16="http://schemas.microsoft.com/office/drawing/2014/main" id="{D17304A3-816F-1B21-A1A0-D576CAB2D813}"/>
                  </a:ext>
                </a:extLst>
              </p:cNvPr>
              <p:cNvSpPr txBox="1">
                <a:spLocks noRot="1" noChangeAspect="1" noMove="1" noResize="1" noEditPoints="1" noAdjustHandles="1" noChangeArrowheads="1" noChangeShapeType="1" noTextEdit="1"/>
              </p:cNvSpPr>
              <p:nvPr/>
            </p:nvSpPr>
            <p:spPr>
              <a:xfrm>
                <a:off x="5643533" y="2871089"/>
                <a:ext cx="4621055" cy="674928"/>
              </a:xfrm>
              <a:prstGeom prst="rect">
                <a:avLst/>
              </a:prstGeom>
              <a:blipFill>
                <a:blip r:embed="rId7"/>
                <a:stretch>
                  <a:fillRect t="-1852" b="-5556"/>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4F20AEB0-968E-7C4E-E2B8-D1012B6F681D}"/>
                  </a:ext>
                </a:extLst>
              </p:cNvPr>
              <p:cNvSpPr txBox="1"/>
              <p:nvPr/>
            </p:nvSpPr>
            <p:spPr>
              <a:xfrm>
                <a:off x="5621121" y="3547925"/>
                <a:ext cx="4719667" cy="67749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𝐜𝐨𝐧𝐜𝐞𝐧𝐭𝐫𝐚𝐭𝐢𝐨𝐧</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𝟎𝟏𝟓</m:t>
                          </m:r>
                        </m:num>
                        <m:den>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𝟎𝟏𝟗𝟓</m:t>
                          </m:r>
                        </m:den>
                      </m:f>
                    </m:oMath>
                  </m:oMathPara>
                </a14:m>
                <a:endParaRPr lang="en-US" sz="2000" b="1" dirty="0">
                  <a:solidFill>
                    <a:schemeClr val="accent1"/>
                  </a:solidFill>
                  <a:latin typeface="Century Gothic" panose="020B0502020202020204" pitchFamily="34" charset="0"/>
                </a:endParaRPr>
              </a:p>
            </p:txBody>
          </p:sp>
        </mc:Choice>
        <mc:Fallback>
          <p:sp>
            <p:nvSpPr>
              <p:cNvPr id="25" name="TextBox 24">
                <a:extLst>
                  <a:ext uri="{FF2B5EF4-FFF2-40B4-BE49-F238E27FC236}">
                    <a16:creationId xmlns:a16="http://schemas.microsoft.com/office/drawing/2014/main" id="{4F20AEB0-968E-7C4E-E2B8-D1012B6F681D}"/>
                  </a:ext>
                </a:extLst>
              </p:cNvPr>
              <p:cNvSpPr txBox="1">
                <a:spLocks noRot="1" noChangeAspect="1" noMove="1" noResize="1" noEditPoints="1" noAdjustHandles="1" noChangeArrowheads="1" noChangeShapeType="1" noTextEdit="1"/>
              </p:cNvSpPr>
              <p:nvPr/>
            </p:nvSpPr>
            <p:spPr>
              <a:xfrm>
                <a:off x="5621121" y="3547925"/>
                <a:ext cx="4719667" cy="677493"/>
              </a:xfrm>
              <a:prstGeom prst="rect">
                <a:avLst/>
              </a:prstGeom>
              <a:blipFill>
                <a:blip r:embed="rId8"/>
                <a:stretch>
                  <a:fillRect b="-5556"/>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74018E12-AFAB-DF63-87C7-E23755229943}"/>
                  </a:ext>
                </a:extLst>
              </p:cNvPr>
              <p:cNvSpPr txBox="1"/>
              <p:nvPr/>
            </p:nvSpPr>
            <p:spPr>
              <a:xfrm>
                <a:off x="5625604" y="4184418"/>
                <a:ext cx="4755525" cy="400110"/>
              </a:xfrm>
              <a:prstGeom prst="rect">
                <a:avLst/>
              </a:prstGeom>
              <a:noFill/>
            </p:spPr>
            <p:txBody>
              <a:bodyPr wrap="square">
                <a:spAutoFit/>
              </a:bodyPr>
              <a:lstStyle/>
              <a:p>
                <a14:m>
                  <m:oMath xmlns:m="http://schemas.openxmlformats.org/officeDocument/2006/math">
                    <m:r>
                      <a:rPr lang="en-GB" sz="2000" b="1" i="0" smtClean="0">
                        <a:solidFill>
                          <a:schemeClr val="accent1"/>
                        </a:solidFill>
                        <a:latin typeface="Cambria Math" panose="02040503050406030204" pitchFamily="18" charset="0"/>
                      </a:rPr>
                      <m:t>𝐜𝐨𝐧𝐜𝐞𝐧𝐭𝐫𝐚𝐭𝐢𝐨𝐧</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𝟕𝟔𝟗</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oMath>
                </a14:m>
                <a:r>
                  <a:rPr lang="en-US" sz="2000" b="1" dirty="0">
                    <a:solidFill>
                      <a:schemeClr val="accent1"/>
                    </a:solidFill>
                    <a:latin typeface="Century Gothic" panose="020B0502020202020204" pitchFamily="34" charset="0"/>
                  </a:rPr>
                  <a:t>/dm</a:t>
                </a:r>
                <a:r>
                  <a:rPr lang="en-US" sz="2000" b="1" baseline="30000" dirty="0">
                    <a:solidFill>
                      <a:schemeClr val="accent1"/>
                    </a:solidFill>
                    <a:latin typeface="Century Gothic" panose="020B0502020202020204" pitchFamily="34" charset="0"/>
                  </a:rPr>
                  <a:t>3</a:t>
                </a:r>
              </a:p>
            </p:txBody>
          </p:sp>
        </mc:Choice>
        <mc:Fallback>
          <p:sp>
            <p:nvSpPr>
              <p:cNvPr id="26" name="TextBox 25">
                <a:extLst>
                  <a:ext uri="{FF2B5EF4-FFF2-40B4-BE49-F238E27FC236}">
                    <a16:creationId xmlns:a16="http://schemas.microsoft.com/office/drawing/2014/main" id="{74018E12-AFAB-DF63-87C7-E23755229943}"/>
                  </a:ext>
                </a:extLst>
              </p:cNvPr>
              <p:cNvSpPr txBox="1">
                <a:spLocks noRot="1" noChangeAspect="1" noMove="1" noResize="1" noEditPoints="1" noAdjustHandles="1" noChangeArrowheads="1" noChangeShapeType="1" noTextEdit="1"/>
              </p:cNvSpPr>
              <p:nvPr/>
            </p:nvSpPr>
            <p:spPr>
              <a:xfrm>
                <a:off x="5625604" y="4184418"/>
                <a:ext cx="4755525" cy="400110"/>
              </a:xfrm>
              <a:prstGeom prst="rect">
                <a:avLst/>
              </a:prstGeom>
              <a:blipFill>
                <a:blip r:embed="rId9"/>
                <a:stretch>
                  <a:fillRect t="-9375" b="-28125"/>
                </a:stretch>
              </a:blipFill>
            </p:spPr>
            <p:txBody>
              <a:bodyPr/>
              <a:lstStyle/>
              <a:p>
                <a:r>
                  <a:rPr lang="en-GB">
                    <a:noFill/>
                  </a:rPr>
                  <a:t> </a:t>
                </a:r>
              </a:p>
            </p:txBody>
          </p:sp>
        </mc:Fallback>
      </mc:AlternateContent>
      <p:sp>
        <p:nvSpPr>
          <p:cNvPr id="3" name="TextBox 2">
            <a:extLst>
              <a:ext uri="{FF2B5EF4-FFF2-40B4-BE49-F238E27FC236}">
                <a16:creationId xmlns:a16="http://schemas.microsoft.com/office/drawing/2014/main" id="{AA2D7E2F-B40E-C27F-85F0-B2535D883889}"/>
              </a:ext>
            </a:extLst>
          </p:cNvPr>
          <p:cNvSpPr txBox="1"/>
          <p:nvPr/>
        </p:nvSpPr>
        <p:spPr>
          <a:xfrm>
            <a:off x="5641926" y="4600962"/>
            <a:ext cx="5814968" cy="707886"/>
          </a:xfrm>
          <a:prstGeom prst="rect">
            <a:avLst/>
          </a:prstGeom>
          <a:noFill/>
        </p:spPr>
        <p:txBody>
          <a:bodyPr wrap="square">
            <a:spAutoFit/>
          </a:bodyPr>
          <a:lstStyle/>
          <a:p>
            <a:r>
              <a:rPr lang="en-US" sz="2000" i="1" dirty="0">
                <a:latin typeface="Century Gothic" panose="020B0502020202020204" pitchFamily="34" charset="0"/>
              </a:rPr>
              <a:t>What mass of alkali was dissolved in the given volume of solution?</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36E19A6E-CCD7-1113-39E4-5E8490763343}"/>
                  </a:ext>
                </a:extLst>
              </p:cNvPr>
              <p:cNvSpPr txBox="1"/>
              <p:nvPr/>
            </p:nvSpPr>
            <p:spPr>
              <a:xfrm>
                <a:off x="5576298" y="5144561"/>
                <a:ext cx="5100667" cy="62382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𝐦𝐚𝐬𝐬</m:t>
                          </m:r>
                        </m:num>
                        <m:den>
                          <m:r>
                            <a:rPr lang="en-GB" sz="2000" b="1" i="0" smtClean="0">
                              <a:solidFill>
                                <a:schemeClr val="accent1"/>
                              </a:solidFill>
                              <a:latin typeface="Cambria Math" panose="02040503050406030204" pitchFamily="18" charset="0"/>
                            </a:rPr>
                            <m:t>𝐌</m:t>
                          </m:r>
                          <m:r>
                            <a:rPr lang="en-GB" sz="2000" b="1" i="0" baseline="-25000" smtClean="0">
                              <a:solidFill>
                                <a:schemeClr val="accent1"/>
                              </a:solidFill>
                              <a:latin typeface="Cambria Math" panose="02040503050406030204" pitchFamily="18" charset="0"/>
                            </a:rPr>
                            <m:t>𝐫</m:t>
                          </m:r>
                        </m:den>
                      </m:f>
                    </m:oMath>
                  </m:oMathPara>
                </a14:m>
                <a:endParaRPr lang="en-US" sz="2000" b="1" dirty="0">
                  <a:solidFill>
                    <a:schemeClr val="accent1"/>
                  </a:solidFill>
                  <a:latin typeface="Century Gothic" panose="020B0502020202020204" pitchFamily="34" charset="0"/>
                </a:endParaRPr>
              </a:p>
            </p:txBody>
          </p:sp>
        </mc:Choice>
        <mc:Fallback>
          <p:sp>
            <p:nvSpPr>
              <p:cNvPr id="7" name="TextBox 6">
                <a:extLst>
                  <a:ext uri="{FF2B5EF4-FFF2-40B4-BE49-F238E27FC236}">
                    <a16:creationId xmlns:a16="http://schemas.microsoft.com/office/drawing/2014/main" id="{36E19A6E-CCD7-1113-39E4-5E8490763343}"/>
                  </a:ext>
                </a:extLst>
              </p:cNvPr>
              <p:cNvSpPr txBox="1">
                <a:spLocks noRot="1" noChangeAspect="1" noMove="1" noResize="1" noEditPoints="1" noAdjustHandles="1" noChangeArrowheads="1" noChangeShapeType="1" noTextEdit="1"/>
              </p:cNvSpPr>
              <p:nvPr/>
            </p:nvSpPr>
            <p:spPr>
              <a:xfrm>
                <a:off x="5576298" y="5144561"/>
                <a:ext cx="5100667" cy="623825"/>
              </a:xfrm>
              <a:prstGeom prst="rect">
                <a:avLst/>
              </a:prstGeom>
              <a:blipFill>
                <a:blip r:embed="rId10"/>
                <a:stretch>
                  <a:fillRect b="-600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1AB211A5-0CEC-2345-E84B-95E3A1104F3F}"/>
                  </a:ext>
                </a:extLst>
              </p:cNvPr>
              <p:cNvSpPr txBox="1"/>
              <p:nvPr/>
            </p:nvSpPr>
            <p:spPr>
              <a:xfrm>
                <a:off x="5553886" y="5821397"/>
                <a:ext cx="4638985" cy="67845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𝟎𝟏𝟓</m:t>
                      </m:r>
                      <m:r>
                        <a:rPr lang="en-GB" sz="2000" b="1" i="0" smtClean="0">
                          <a:solidFill>
                            <a:schemeClr val="accent1"/>
                          </a:solidFill>
                          <a:latin typeface="Cambria Math" panose="02040503050406030204" pitchFamily="18" charset="0"/>
                        </a:rPr>
                        <m:t>= </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𝐦𝐚𝐬𝐬</m:t>
                          </m:r>
                        </m:num>
                        <m:den>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𝟒𝟎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𝟐</m:t>
                          </m:r>
                          <m:d>
                            <m:dPr>
                              <m:ctrlPr>
                                <a:rPr lang="en-GB" sz="2000" b="1" i="1" smtClean="0">
                                  <a:solidFill>
                                    <a:schemeClr val="accent1"/>
                                  </a:solidFill>
                                  <a:latin typeface="Cambria Math" panose="02040503050406030204" pitchFamily="18" charset="0"/>
                                </a:rPr>
                              </m:ctrlPr>
                            </m:dPr>
                            <m:e>
                              <m:r>
                                <a:rPr lang="en-GB" sz="2000" b="1" i="0" smtClean="0">
                                  <a:solidFill>
                                    <a:schemeClr val="accent1"/>
                                  </a:solidFill>
                                  <a:latin typeface="Cambria Math" panose="02040503050406030204" pitchFamily="18" charset="0"/>
                                </a:rPr>
                                <m:t>𝟏𝟔</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m:t>
                              </m:r>
                            </m:e>
                          </m:d>
                          <m:r>
                            <a:rPr lang="en-GB" sz="2000" b="1" i="0" smtClean="0">
                              <a:solidFill>
                                <a:schemeClr val="accent1"/>
                              </a:solidFill>
                              <a:latin typeface="Cambria Math" panose="02040503050406030204" pitchFamily="18" charset="0"/>
                            </a:rPr>
                            <m:t>)</m:t>
                          </m:r>
                        </m:den>
                      </m:f>
                    </m:oMath>
                  </m:oMathPara>
                </a14:m>
                <a:endParaRPr lang="en-US" sz="2000" b="1" dirty="0">
                  <a:solidFill>
                    <a:schemeClr val="accent1"/>
                  </a:solidFill>
                  <a:latin typeface="Century Gothic" panose="020B0502020202020204" pitchFamily="34" charset="0"/>
                </a:endParaRPr>
              </a:p>
            </p:txBody>
          </p:sp>
        </mc:Choice>
        <mc:Fallback>
          <p:sp>
            <p:nvSpPr>
              <p:cNvPr id="9" name="TextBox 8">
                <a:extLst>
                  <a:ext uri="{FF2B5EF4-FFF2-40B4-BE49-F238E27FC236}">
                    <a16:creationId xmlns:a16="http://schemas.microsoft.com/office/drawing/2014/main" id="{1AB211A5-0CEC-2345-E84B-95E3A1104F3F}"/>
                  </a:ext>
                </a:extLst>
              </p:cNvPr>
              <p:cNvSpPr txBox="1">
                <a:spLocks noRot="1" noChangeAspect="1" noMove="1" noResize="1" noEditPoints="1" noAdjustHandles="1" noChangeArrowheads="1" noChangeShapeType="1" noTextEdit="1"/>
              </p:cNvSpPr>
              <p:nvPr/>
            </p:nvSpPr>
            <p:spPr>
              <a:xfrm>
                <a:off x="5553886" y="5821397"/>
                <a:ext cx="4638985" cy="678455"/>
              </a:xfrm>
              <a:prstGeom prst="rect">
                <a:avLst/>
              </a:prstGeom>
              <a:blipFill>
                <a:blip r:embed="rId11"/>
                <a:stretch>
                  <a:fillRect b="-9259"/>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9CEA063C-5C13-9EAF-4E11-DE3D185EDC71}"/>
                  </a:ext>
                </a:extLst>
              </p:cNvPr>
              <p:cNvSpPr txBox="1"/>
              <p:nvPr/>
            </p:nvSpPr>
            <p:spPr>
              <a:xfrm>
                <a:off x="5558369" y="6457890"/>
                <a:ext cx="4289361" cy="40011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𝐦𝐚𝐬𝐬</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𝟏𝟏</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𝐠</m:t>
                      </m:r>
                    </m:oMath>
                  </m:oMathPara>
                </a14:m>
                <a:endParaRPr lang="en-US" sz="2000" b="1" dirty="0">
                  <a:solidFill>
                    <a:schemeClr val="accent1"/>
                  </a:solidFill>
                  <a:latin typeface="Century Gothic" panose="020B0502020202020204" pitchFamily="34" charset="0"/>
                </a:endParaRPr>
              </a:p>
            </p:txBody>
          </p:sp>
        </mc:Choice>
        <mc:Fallback>
          <p:sp>
            <p:nvSpPr>
              <p:cNvPr id="10" name="TextBox 9">
                <a:extLst>
                  <a:ext uri="{FF2B5EF4-FFF2-40B4-BE49-F238E27FC236}">
                    <a16:creationId xmlns:a16="http://schemas.microsoft.com/office/drawing/2014/main" id="{9CEA063C-5C13-9EAF-4E11-DE3D185EDC71}"/>
                  </a:ext>
                </a:extLst>
              </p:cNvPr>
              <p:cNvSpPr txBox="1">
                <a:spLocks noRot="1" noChangeAspect="1" noMove="1" noResize="1" noEditPoints="1" noAdjustHandles="1" noChangeArrowheads="1" noChangeShapeType="1" noTextEdit="1"/>
              </p:cNvSpPr>
              <p:nvPr/>
            </p:nvSpPr>
            <p:spPr>
              <a:xfrm>
                <a:off x="5558369" y="6457890"/>
                <a:ext cx="4289361" cy="400110"/>
              </a:xfrm>
              <a:prstGeom prst="rect">
                <a:avLst/>
              </a:prstGeom>
              <a:blipFill>
                <a:blip r:embed="rId12"/>
                <a:stretch>
                  <a:fillRect b="-21875"/>
                </a:stretch>
              </a:blipFill>
            </p:spPr>
            <p:txBody>
              <a:bodyPr/>
              <a:lstStyle/>
              <a:p>
                <a:r>
                  <a:rPr lang="en-GB">
                    <a:noFill/>
                  </a:rPr>
                  <a:t> </a:t>
                </a:r>
              </a:p>
            </p:txBody>
          </p:sp>
        </mc:Fallback>
      </mc:AlternateContent>
    </p:spTree>
    <p:extLst>
      <p:ext uri="{BB962C8B-B14F-4D97-AF65-F5344CB8AC3E}">
        <p14:creationId xmlns:p14="http://schemas.microsoft.com/office/powerpoint/2010/main" val="2826710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20" grpId="0"/>
      <p:bldP spid="22" grpId="0"/>
      <p:bldP spid="23" grpId="0"/>
      <p:bldP spid="24" grpId="0"/>
      <p:bldP spid="25" grpId="0"/>
      <p:bldP spid="26" grpId="0"/>
      <p:bldP spid="3" grpId="0"/>
      <p:bldP spid="7" grpId="0"/>
      <p:bldP spid="9"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3" name="Google Shape;100;p1">
            <a:extLst>
              <a:ext uri="{FF2B5EF4-FFF2-40B4-BE49-F238E27FC236}">
                <a16:creationId xmlns:a16="http://schemas.microsoft.com/office/drawing/2014/main" id="{83F108E7-A399-1280-E087-5AC491259837}"/>
              </a:ext>
            </a:extLst>
          </p:cNvPr>
          <p:cNvSpPr txBox="1"/>
          <p:nvPr/>
        </p:nvSpPr>
        <p:spPr>
          <a:xfrm>
            <a:off x="355600" y="297765"/>
            <a:ext cx="10707141" cy="584771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Taking it Further: Titration Calculations</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Answer the questions below.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two possible units for concentration. </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Define concentration. </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State the equation that links amount of substance (number of moles), concentration and volume. </a:t>
            </a:r>
          </a:p>
          <a:p>
            <a:pPr marL="457200" indent="-457200">
              <a:buClr>
                <a:schemeClr val="dk1"/>
              </a:buClr>
              <a:buSzPts val="2400"/>
              <a:buFontTx/>
              <a:buAutoNum type="arabicPeriod"/>
            </a:pPr>
            <a:endParaRPr lang="en-GB" sz="2400" dirty="0">
              <a:solidFill>
                <a:schemeClr val="dk1"/>
              </a:solidFill>
              <a:latin typeface="Century Gothic"/>
              <a:ea typeface="Century Gothic"/>
              <a:cs typeface="Century Gothic"/>
              <a:sym typeface="Century Gothic"/>
            </a:endParaRPr>
          </a:p>
          <a:p>
            <a:pPr marL="457200" indent="-457200">
              <a:buClr>
                <a:schemeClr val="dk1"/>
              </a:buClr>
              <a:buSzPts val="2400"/>
              <a:buFontTx/>
              <a:buAutoNum type="arabicPeriod"/>
            </a:pPr>
            <a:endParaRPr lang="en-GB" sz="2400" dirty="0">
              <a:solidFill>
                <a:schemeClr val="dk1"/>
              </a:solidFill>
              <a:latin typeface="Century Gothic"/>
              <a:ea typeface="Century Gothic"/>
              <a:cs typeface="Century Gothic"/>
              <a:sym typeface="Century Gothic"/>
            </a:endParaRP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Calculate the relative formula mass of sodium hydroxide (NaOH).</a:t>
            </a:r>
          </a:p>
          <a:p>
            <a:pPr marL="457200" marR="0" lvl="0" indent="-457200" algn="l" rtl="0">
              <a:lnSpc>
                <a:spcPct val="100000"/>
              </a:lnSpc>
              <a:spcBef>
                <a:spcPts val="0"/>
              </a:spcBef>
              <a:spcAft>
                <a:spcPts val="0"/>
              </a:spcAft>
              <a:buClr>
                <a:schemeClr val="dk1"/>
              </a:buClr>
              <a:buSzPts val="2400"/>
              <a:buAutoNum type="arabicPeriod"/>
            </a:pPr>
            <a:endParaRPr lang="en-GB" sz="2400"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Calculate the concentration when 0.25 mol of sodium hydroxide is dissolved to make 200 cm</a:t>
            </a:r>
            <a:r>
              <a:rPr lang="en-GB" sz="2400" baseline="30000" dirty="0">
                <a:solidFill>
                  <a:schemeClr val="dk1"/>
                </a:solidFill>
                <a:latin typeface="Century Gothic"/>
                <a:ea typeface="Century Gothic"/>
                <a:cs typeface="Century Gothic"/>
                <a:sym typeface="Century Gothic"/>
              </a:rPr>
              <a:t>3</a:t>
            </a:r>
            <a:r>
              <a:rPr lang="en-GB" sz="2400" dirty="0">
                <a:solidFill>
                  <a:schemeClr val="dk1"/>
                </a:solidFill>
                <a:latin typeface="Century Gothic"/>
                <a:ea typeface="Century Gothic"/>
                <a:cs typeface="Century Gothic"/>
                <a:sym typeface="Century Gothic"/>
              </a:rPr>
              <a:t> of solution.</a:t>
            </a:r>
          </a:p>
        </p:txBody>
      </p:sp>
      <p:sp>
        <p:nvSpPr>
          <p:cNvPr id="4" name="Google Shape;102;p1">
            <a:extLst>
              <a:ext uri="{FF2B5EF4-FFF2-40B4-BE49-F238E27FC236}">
                <a16:creationId xmlns:a16="http://schemas.microsoft.com/office/drawing/2014/main" id="{D0C6CD21-7393-4402-F65D-94B93D109BFA}"/>
              </a:ext>
            </a:extLst>
          </p:cNvPr>
          <p:cNvSpPr txBox="1"/>
          <p:nvPr/>
        </p:nvSpPr>
        <p:spPr>
          <a:xfrm>
            <a:off x="819462" y="1978655"/>
            <a:ext cx="8849194"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1"/>
                </a:solidFill>
                <a:latin typeface="Century Gothic"/>
                <a:ea typeface="Century Gothic"/>
                <a:cs typeface="Century Gothic"/>
                <a:sym typeface="Century Gothic"/>
              </a:rPr>
              <a:t>g/dm</a:t>
            </a:r>
            <a:r>
              <a:rPr lang="en-GB" sz="2400" b="1" baseline="30000" dirty="0">
                <a:solidFill>
                  <a:schemeClr val="accent1"/>
                </a:solidFill>
                <a:latin typeface="Century Gothic"/>
                <a:ea typeface="Century Gothic"/>
                <a:cs typeface="Century Gothic"/>
                <a:sym typeface="Century Gothic"/>
              </a:rPr>
              <a:t>3</a:t>
            </a:r>
            <a:r>
              <a:rPr lang="en-GB" sz="2400" b="1" dirty="0">
                <a:solidFill>
                  <a:schemeClr val="accent1"/>
                </a:solidFill>
                <a:latin typeface="Century Gothic"/>
                <a:ea typeface="Century Gothic"/>
                <a:cs typeface="Century Gothic"/>
                <a:sym typeface="Century Gothic"/>
              </a:rPr>
              <a:t> or mol/dm</a:t>
            </a:r>
            <a:r>
              <a:rPr lang="en-GB" sz="2400" b="1" baseline="30000" dirty="0">
                <a:solidFill>
                  <a:schemeClr val="accent1"/>
                </a:solidFill>
                <a:latin typeface="Century Gothic"/>
                <a:ea typeface="Century Gothic"/>
                <a:cs typeface="Century Gothic"/>
                <a:sym typeface="Century Gothic"/>
              </a:rPr>
              <a:t>3</a:t>
            </a:r>
            <a:endParaRPr lang="en-GB" sz="1400" b="1" baseline="30000" dirty="0">
              <a:solidFill>
                <a:schemeClr val="accent1"/>
              </a:solidFill>
              <a:latin typeface="PT Sans" panose="020B0503020203020204" pitchFamily="34" charset="77"/>
              <a:ea typeface="Arial"/>
              <a:cs typeface="Arial"/>
              <a:sym typeface="Arial"/>
            </a:endParaRPr>
          </a:p>
        </p:txBody>
      </p:sp>
      <p:sp>
        <p:nvSpPr>
          <p:cNvPr id="5" name="Google Shape;103;p1">
            <a:extLst>
              <a:ext uri="{FF2B5EF4-FFF2-40B4-BE49-F238E27FC236}">
                <a16:creationId xmlns:a16="http://schemas.microsoft.com/office/drawing/2014/main" id="{5D871398-990A-B287-C190-00BAE22FD051}"/>
              </a:ext>
            </a:extLst>
          </p:cNvPr>
          <p:cNvSpPr txBox="1"/>
          <p:nvPr/>
        </p:nvSpPr>
        <p:spPr>
          <a:xfrm>
            <a:off x="805174" y="2700043"/>
            <a:ext cx="10116826" cy="4616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dirty="0">
                <a:solidFill>
                  <a:schemeClr val="accent1"/>
                </a:solidFill>
                <a:latin typeface="Century Gothic"/>
                <a:ea typeface="Century Gothic"/>
                <a:cs typeface="Century Gothic"/>
                <a:sym typeface="Century Gothic"/>
              </a:rPr>
              <a:t>The mass (or amount) of solute per given volume of solvent.</a:t>
            </a:r>
            <a:endParaRPr sz="1400" b="1" i="0" u="none" strike="noStrike" cap="none" baseline="-25000" dirty="0">
              <a:solidFill>
                <a:schemeClr val="accent1"/>
              </a:solidFill>
              <a:latin typeface="Arial"/>
              <a:ea typeface="Arial"/>
              <a:cs typeface="Arial"/>
              <a:sym typeface="Arial"/>
            </a:endParaRPr>
          </a:p>
        </p:txBody>
      </p:sp>
      <mc:AlternateContent xmlns:mc="http://schemas.openxmlformats.org/markup-compatibility/2006">
        <mc:Choice xmlns:a14="http://schemas.microsoft.com/office/drawing/2010/main" Requires="a14">
          <p:sp>
            <p:nvSpPr>
              <p:cNvPr id="7" name="Google Shape;103;p1">
                <a:extLst>
                  <a:ext uri="{FF2B5EF4-FFF2-40B4-BE49-F238E27FC236}">
                    <a16:creationId xmlns:a16="http://schemas.microsoft.com/office/drawing/2014/main" id="{3F035423-06E4-A3DD-DA53-3C1899C09050}"/>
                  </a:ext>
                </a:extLst>
              </p:cNvPr>
              <p:cNvSpPr txBox="1"/>
              <p:nvPr/>
            </p:nvSpPr>
            <p:spPr>
              <a:xfrm>
                <a:off x="822662" y="3794604"/>
                <a:ext cx="6492537" cy="67738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14:m>
                  <m:oMathPara xmlns:m="http://schemas.openxmlformats.org/officeDocument/2006/math">
                    <m:oMathParaPr>
                      <m:jc m:val="left"/>
                    </m:oMathParaPr>
                    <m:oMath xmlns:m="http://schemas.openxmlformats.org/officeDocument/2006/math">
                      <m:r>
                        <a:rPr lang="en-GB" sz="2000" b="1" i="0" dirty="0" smtClean="0">
                          <a:solidFill>
                            <a:schemeClr val="accent1"/>
                          </a:solidFill>
                          <a:latin typeface="Cambria Math" panose="02040503050406030204" pitchFamily="18" charset="0"/>
                          <a:ea typeface="Arial"/>
                          <a:cs typeface="Arial"/>
                          <a:sym typeface="Century Gothic"/>
                        </a:rPr>
                        <m:t>𝐂𝐨𝐧𝐜𝐞𝐧𝐭𝐫𝐚𝐭𝐢𝐨𝐧</m:t>
                      </m:r>
                      <m:r>
                        <a:rPr lang="en-GB" sz="2000" b="1" i="0" dirty="0" smtClean="0">
                          <a:solidFill>
                            <a:schemeClr val="accent1"/>
                          </a:solidFill>
                          <a:latin typeface="Cambria Math" panose="02040503050406030204" pitchFamily="18" charset="0"/>
                          <a:ea typeface="Arial"/>
                          <a:cs typeface="Arial"/>
                          <a:sym typeface="Century Gothic"/>
                        </a:rPr>
                        <m:t> = </m:t>
                      </m:r>
                      <m:f>
                        <m:fPr>
                          <m:ctrlPr>
                            <a:rPr lang="en-GB" sz="2000" b="1" i="1" dirty="0" smtClean="0">
                              <a:solidFill>
                                <a:schemeClr val="accent1"/>
                              </a:solidFill>
                              <a:latin typeface="Cambria Math" panose="02040503050406030204" pitchFamily="18" charset="0"/>
                              <a:cs typeface="Arial"/>
                              <a:sym typeface="Century Gothic"/>
                            </a:rPr>
                          </m:ctrlPr>
                        </m:fPr>
                        <m:num>
                          <m:r>
                            <a:rPr lang="en-GB" sz="2000" b="1" i="0" dirty="0" smtClean="0">
                              <a:solidFill>
                                <a:schemeClr val="accent1"/>
                              </a:solidFill>
                              <a:latin typeface="Cambria Math" panose="02040503050406030204" pitchFamily="18" charset="0"/>
                              <a:cs typeface="Arial"/>
                              <a:sym typeface="Century Gothic"/>
                            </a:rPr>
                            <m:t>𝐧𝐮𝐦𝐛𝐞𝐫</m:t>
                          </m:r>
                          <m:r>
                            <a:rPr lang="en-GB" sz="2000" b="1" i="0" dirty="0" smtClean="0">
                              <a:solidFill>
                                <a:schemeClr val="accent1"/>
                              </a:solidFill>
                              <a:latin typeface="Cambria Math" panose="02040503050406030204" pitchFamily="18" charset="0"/>
                              <a:cs typeface="Arial"/>
                              <a:sym typeface="Century Gothic"/>
                            </a:rPr>
                            <m:t> </m:t>
                          </m:r>
                          <m:r>
                            <a:rPr lang="en-GB" sz="2000" b="1" i="0" dirty="0" smtClean="0">
                              <a:solidFill>
                                <a:schemeClr val="accent1"/>
                              </a:solidFill>
                              <a:latin typeface="Cambria Math" panose="02040503050406030204" pitchFamily="18" charset="0"/>
                              <a:cs typeface="Arial"/>
                              <a:sym typeface="Century Gothic"/>
                            </a:rPr>
                            <m:t>𝐨𝐟</m:t>
                          </m:r>
                          <m:r>
                            <a:rPr lang="en-GB" sz="2000" b="1" i="0" dirty="0" smtClean="0">
                              <a:solidFill>
                                <a:schemeClr val="accent1"/>
                              </a:solidFill>
                              <a:latin typeface="Cambria Math" panose="02040503050406030204" pitchFamily="18" charset="0"/>
                              <a:cs typeface="Arial"/>
                              <a:sym typeface="Century Gothic"/>
                            </a:rPr>
                            <m:t> </m:t>
                          </m:r>
                          <m:r>
                            <a:rPr lang="en-GB" sz="2000" b="1" i="0" dirty="0" smtClean="0">
                              <a:solidFill>
                                <a:schemeClr val="accent1"/>
                              </a:solidFill>
                              <a:latin typeface="Cambria Math" panose="02040503050406030204" pitchFamily="18" charset="0"/>
                              <a:cs typeface="Arial"/>
                              <a:sym typeface="Century Gothic"/>
                            </a:rPr>
                            <m:t>𝐦𝐨𝐥𝐞𝐬</m:t>
                          </m:r>
                        </m:num>
                        <m:den>
                          <m:r>
                            <a:rPr lang="en-GB" sz="2000" b="1" i="0" dirty="0" smtClean="0">
                              <a:solidFill>
                                <a:schemeClr val="accent1"/>
                              </a:solidFill>
                              <a:latin typeface="Cambria Math" panose="02040503050406030204" pitchFamily="18" charset="0"/>
                              <a:cs typeface="Arial"/>
                              <a:sym typeface="Century Gothic"/>
                            </a:rPr>
                            <m:t>𝐯𝐨𝐥𝐮𝐦𝐞</m:t>
                          </m:r>
                        </m:den>
                      </m:f>
                    </m:oMath>
                  </m:oMathPara>
                </a14:m>
                <a:endParaRPr sz="1200" b="1" u="none" strike="noStrike" cap="none" baseline="30000" dirty="0">
                  <a:solidFill>
                    <a:schemeClr val="accent1"/>
                  </a:solidFill>
                  <a:latin typeface="Arial"/>
                  <a:ea typeface="Arial"/>
                  <a:cs typeface="Arial"/>
                  <a:sym typeface="Arial"/>
                </a:endParaRPr>
              </a:p>
            </p:txBody>
          </p:sp>
        </mc:Choice>
        <mc:Fallback>
          <p:sp>
            <p:nvSpPr>
              <p:cNvPr id="7" name="Google Shape;103;p1">
                <a:extLst>
                  <a:ext uri="{FF2B5EF4-FFF2-40B4-BE49-F238E27FC236}">
                    <a16:creationId xmlns:a16="http://schemas.microsoft.com/office/drawing/2014/main" id="{3F035423-06E4-A3DD-DA53-3C1899C09050}"/>
                  </a:ext>
                </a:extLst>
              </p:cNvPr>
              <p:cNvSpPr txBox="1">
                <a:spLocks noRot="1" noChangeAspect="1" noMove="1" noResize="1" noEditPoints="1" noAdjustHandles="1" noChangeArrowheads="1" noChangeShapeType="1" noTextEdit="1"/>
              </p:cNvSpPr>
              <p:nvPr/>
            </p:nvSpPr>
            <p:spPr>
              <a:xfrm>
                <a:off x="822662" y="3794604"/>
                <a:ext cx="6492537" cy="677389"/>
              </a:xfrm>
              <a:prstGeom prst="rect">
                <a:avLst/>
              </a:prstGeom>
              <a:blipFill>
                <a:blip r:embed="rId3"/>
                <a:stretch>
                  <a:fillRect b="-5455"/>
                </a:stretch>
              </a:blipFill>
              <a:ln>
                <a:noFill/>
              </a:ln>
            </p:spPr>
            <p:txBody>
              <a:bodyPr/>
              <a:lstStyle/>
              <a:p>
                <a:r>
                  <a:rPr lang="en-GB">
                    <a:noFill/>
                  </a:rPr>
                  <a:t> </a:t>
                </a:r>
              </a:p>
            </p:txBody>
          </p:sp>
        </mc:Fallback>
      </mc:AlternateContent>
      <p:sp>
        <p:nvSpPr>
          <p:cNvPr id="10" name="Google Shape;103;p1">
            <a:extLst>
              <a:ext uri="{FF2B5EF4-FFF2-40B4-BE49-F238E27FC236}">
                <a16:creationId xmlns:a16="http://schemas.microsoft.com/office/drawing/2014/main" id="{E8CBB69B-B910-8483-3EE3-EB4267AD1648}"/>
              </a:ext>
            </a:extLst>
          </p:cNvPr>
          <p:cNvSpPr txBox="1"/>
          <p:nvPr/>
        </p:nvSpPr>
        <p:spPr>
          <a:xfrm>
            <a:off x="825381" y="4913655"/>
            <a:ext cx="4630953" cy="461624"/>
          </a:xfrm>
          <a:prstGeom prst="rect">
            <a:avLst/>
          </a:prstGeom>
          <a:noFill/>
          <a:ln>
            <a:noFill/>
          </a:ln>
        </p:spPr>
        <p:txBody>
          <a:bodyPr spcFirstLastPara="1" wrap="square" lIns="91425" tIns="45700" rIns="91425" bIns="45700" anchor="t" anchorCtr="0">
            <a:spAutoFit/>
          </a:bodyPr>
          <a:lstStyle/>
          <a:p>
            <a:pPr lvl="0">
              <a:buClr>
                <a:srgbClr val="000000"/>
              </a:buClr>
              <a:buSzPts val="2400"/>
            </a:pPr>
            <a:r>
              <a:rPr lang="en-GB" sz="2400" b="1" dirty="0">
                <a:solidFill>
                  <a:schemeClr val="accent1"/>
                </a:solidFill>
                <a:latin typeface="Century Gothic" panose="020B0502020202020204" pitchFamily="34" charset="0"/>
              </a:rPr>
              <a:t>23+16+1 = 40</a:t>
            </a:r>
          </a:p>
        </p:txBody>
      </p:sp>
      <mc:AlternateContent xmlns:mc="http://schemas.openxmlformats.org/markup-compatibility/2006">
        <mc:Choice xmlns:a14="http://schemas.microsoft.com/office/drawing/2010/main" Requires="a14">
          <p:sp>
            <p:nvSpPr>
              <p:cNvPr id="6" name="Google Shape;103;p1">
                <a:extLst>
                  <a:ext uri="{FF2B5EF4-FFF2-40B4-BE49-F238E27FC236}">
                    <a16:creationId xmlns:a16="http://schemas.microsoft.com/office/drawing/2014/main" id="{7FE0BCE5-3064-8E46-7BD5-EF1F96F87113}"/>
                  </a:ext>
                </a:extLst>
              </p:cNvPr>
              <p:cNvSpPr txBox="1"/>
              <p:nvPr/>
            </p:nvSpPr>
            <p:spPr>
              <a:xfrm>
                <a:off x="839595" y="6029804"/>
                <a:ext cx="6492537" cy="67681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14:m>
                  <m:oMathPara xmlns:m="http://schemas.openxmlformats.org/officeDocument/2006/math">
                    <m:oMathParaPr>
                      <m:jc m:val="left"/>
                    </m:oMathParaPr>
                    <m:oMath xmlns:m="http://schemas.openxmlformats.org/officeDocument/2006/math">
                      <m:r>
                        <a:rPr lang="en-GB" sz="2000" b="1" i="0" dirty="0" smtClean="0">
                          <a:solidFill>
                            <a:schemeClr val="accent1"/>
                          </a:solidFill>
                          <a:latin typeface="Cambria Math" panose="02040503050406030204" pitchFamily="18" charset="0"/>
                          <a:ea typeface="Arial"/>
                          <a:cs typeface="Arial"/>
                          <a:sym typeface="Century Gothic"/>
                        </a:rPr>
                        <m:t>𝐂𝐨𝐧𝐜𝐞𝐧𝐭𝐫𝐚𝐭𝐢𝐨𝐧</m:t>
                      </m:r>
                      <m:r>
                        <a:rPr lang="en-GB" sz="2000" b="1" i="0" dirty="0" smtClean="0">
                          <a:solidFill>
                            <a:schemeClr val="accent1"/>
                          </a:solidFill>
                          <a:latin typeface="Cambria Math" panose="02040503050406030204" pitchFamily="18" charset="0"/>
                          <a:ea typeface="Arial"/>
                          <a:cs typeface="Arial"/>
                          <a:sym typeface="Century Gothic"/>
                        </a:rPr>
                        <m:t> =  </m:t>
                      </m:r>
                      <m:f>
                        <m:fPr>
                          <m:ctrlPr>
                            <a:rPr lang="en-GB" sz="2000" b="1" i="1" dirty="0" smtClean="0">
                              <a:solidFill>
                                <a:schemeClr val="accent1"/>
                              </a:solidFill>
                              <a:latin typeface="Cambria Math" panose="02040503050406030204" pitchFamily="18" charset="0"/>
                              <a:cs typeface="Arial"/>
                              <a:sym typeface="Century Gothic"/>
                            </a:rPr>
                          </m:ctrlPr>
                        </m:fPr>
                        <m:num>
                          <m:r>
                            <a:rPr lang="en-GB" sz="2000" b="1" i="0" dirty="0" smtClean="0">
                              <a:solidFill>
                                <a:schemeClr val="accent1"/>
                              </a:solidFill>
                              <a:latin typeface="Cambria Math" panose="02040503050406030204" pitchFamily="18" charset="0"/>
                              <a:cs typeface="Arial"/>
                              <a:sym typeface="Century Gothic"/>
                            </a:rPr>
                            <m:t>𝟎</m:t>
                          </m:r>
                          <m:r>
                            <a:rPr lang="en-GB" sz="2000" b="1" i="0" dirty="0" smtClean="0">
                              <a:solidFill>
                                <a:schemeClr val="accent1"/>
                              </a:solidFill>
                              <a:latin typeface="Cambria Math" panose="02040503050406030204" pitchFamily="18" charset="0"/>
                              <a:cs typeface="Arial"/>
                              <a:sym typeface="Century Gothic"/>
                            </a:rPr>
                            <m:t>.</m:t>
                          </m:r>
                          <m:r>
                            <a:rPr lang="en-GB" sz="2000" b="1" i="0" dirty="0" smtClean="0">
                              <a:solidFill>
                                <a:schemeClr val="accent1"/>
                              </a:solidFill>
                              <a:latin typeface="Cambria Math" panose="02040503050406030204" pitchFamily="18" charset="0"/>
                              <a:cs typeface="Arial"/>
                              <a:sym typeface="Century Gothic"/>
                            </a:rPr>
                            <m:t>𝟐𝟓</m:t>
                          </m:r>
                        </m:num>
                        <m:den>
                          <m:r>
                            <a:rPr lang="en-GB" sz="2000" b="1" i="0" dirty="0" smtClean="0">
                              <a:solidFill>
                                <a:schemeClr val="accent1"/>
                              </a:solidFill>
                              <a:latin typeface="Cambria Math" panose="02040503050406030204" pitchFamily="18" charset="0"/>
                              <a:cs typeface="Arial"/>
                              <a:sym typeface="Century Gothic"/>
                            </a:rPr>
                            <m:t>𝟎</m:t>
                          </m:r>
                          <m:r>
                            <a:rPr lang="en-GB" sz="2000" b="1" i="0" dirty="0" smtClean="0">
                              <a:solidFill>
                                <a:schemeClr val="accent1"/>
                              </a:solidFill>
                              <a:latin typeface="Cambria Math" panose="02040503050406030204" pitchFamily="18" charset="0"/>
                              <a:cs typeface="Arial"/>
                              <a:sym typeface="Century Gothic"/>
                            </a:rPr>
                            <m:t>.</m:t>
                          </m:r>
                          <m:r>
                            <a:rPr lang="en-GB" sz="2000" b="1" i="0" dirty="0" smtClean="0">
                              <a:solidFill>
                                <a:schemeClr val="accent1"/>
                              </a:solidFill>
                              <a:latin typeface="Cambria Math" panose="02040503050406030204" pitchFamily="18" charset="0"/>
                              <a:cs typeface="Arial"/>
                              <a:sym typeface="Century Gothic"/>
                            </a:rPr>
                            <m:t>𝟐</m:t>
                          </m:r>
                        </m:den>
                      </m:f>
                      <m:r>
                        <a:rPr lang="en-GB" sz="2000" b="1" i="0" dirty="0" smtClean="0">
                          <a:solidFill>
                            <a:schemeClr val="accent1"/>
                          </a:solidFill>
                          <a:latin typeface="Cambria Math" panose="02040503050406030204" pitchFamily="18" charset="0"/>
                          <a:cs typeface="Arial"/>
                          <a:sym typeface="Century Gothic"/>
                        </a:rPr>
                        <m:t>=</m:t>
                      </m:r>
                      <m:r>
                        <a:rPr lang="en-GB" sz="2000" b="1" i="0" dirty="0" smtClean="0">
                          <a:solidFill>
                            <a:schemeClr val="accent1"/>
                          </a:solidFill>
                          <a:latin typeface="Cambria Math" panose="02040503050406030204" pitchFamily="18" charset="0"/>
                          <a:cs typeface="Arial"/>
                          <a:sym typeface="Century Gothic"/>
                        </a:rPr>
                        <m:t>𝟏</m:t>
                      </m:r>
                      <m:r>
                        <a:rPr lang="en-GB" sz="2000" b="1" i="0" dirty="0" smtClean="0">
                          <a:solidFill>
                            <a:schemeClr val="accent1"/>
                          </a:solidFill>
                          <a:latin typeface="Cambria Math" panose="02040503050406030204" pitchFamily="18" charset="0"/>
                          <a:cs typeface="Arial"/>
                          <a:sym typeface="Century Gothic"/>
                        </a:rPr>
                        <m:t>.</m:t>
                      </m:r>
                      <m:r>
                        <a:rPr lang="en-GB" sz="2000" b="1" i="0" dirty="0" smtClean="0">
                          <a:solidFill>
                            <a:schemeClr val="accent1"/>
                          </a:solidFill>
                          <a:latin typeface="Cambria Math" panose="02040503050406030204" pitchFamily="18" charset="0"/>
                          <a:cs typeface="Arial"/>
                          <a:sym typeface="Century Gothic"/>
                        </a:rPr>
                        <m:t>𝟐𝟓</m:t>
                      </m:r>
                      <m:r>
                        <a:rPr lang="en-GB" sz="2000" b="1" i="0" dirty="0" smtClean="0">
                          <a:solidFill>
                            <a:schemeClr val="accent1"/>
                          </a:solidFill>
                          <a:latin typeface="Cambria Math" panose="02040503050406030204" pitchFamily="18" charset="0"/>
                          <a:cs typeface="Arial"/>
                          <a:sym typeface="Century Gothic"/>
                        </a:rPr>
                        <m:t> </m:t>
                      </m:r>
                      <m:r>
                        <a:rPr lang="en-GB" sz="2000" b="1" i="0" dirty="0" smtClean="0">
                          <a:solidFill>
                            <a:schemeClr val="accent1"/>
                          </a:solidFill>
                          <a:latin typeface="Cambria Math" panose="02040503050406030204" pitchFamily="18" charset="0"/>
                          <a:cs typeface="Arial"/>
                          <a:sym typeface="Century Gothic"/>
                        </a:rPr>
                        <m:t>𝐦𝐨𝐥</m:t>
                      </m:r>
                      <m:r>
                        <a:rPr lang="en-GB" sz="2000" b="1" i="0" dirty="0" smtClean="0">
                          <a:solidFill>
                            <a:schemeClr val="accent1"/>
                          </a:solidFill>
                          <a:latin typeface="Cambria Math" panose="02040503050406030204" pitchFamily="18" charset="0"/>
                          <a:cs typeface="Arial"/>
                          <a:sym typeface="Century Gothic"/>
                        </a:rPr>
                        <m:t>/</m:t>
                      </m:r>
                      <m:r>
                        <a:rPr lang="en-GB" sz="2000" b="1" i="0" dirty="0" smtClean="0">
                          <a:solidFill>
                            <a:schemeClr val="accent1"/>
                          </a:solidFill>
                          <a:latin typeface="Cambria Math" panose="02040503050406030204" pitchFamily="18" charset="0"/>
                          <a:cs typeface="Arial"/>
                          <a:sym typeface="Century Gothic"/>
                        </a:rPr>
                        <m:t>𝐝𝐦</m:t>
                      </m:r>
                      <m:r>
                        <a:rPr lang="en-GB" sz="2000" b="1" i="0" baseline="30000" dirty="0" smtClean="0">
                          <a:solidFill>
                            <a:schemeClr val="accent1"/>
                          </a:solidFill>
                          <a:latin typeface="Cambria Math" panose="02040503050406030204" pitchFamily="18" charset="0"/>
                          <a:cs typeface="Arial"/>
                          <a:sym typeface="Century Gothic"/>
                        </a:rPr>
                        <m:t> </m:t>
                      </m:r>
                      <m:r>
                        <a:rPr lang="en-GB" sz="2000" b="1" i="0" baseline="30000" dirty="0" smtClean="0">
                          <a:solidFill>
                            <a:schemeClr val="accent1"/>
                          </a:solidFill>
                          <a:latin typeface="Cambria Math" panose="02040503050406030204" pitchFamily="18" charset="0"/>
                          <a:cs typeface="Arial"/>
                          <a:sym typeface="Century Gothic"/>
                        </a:rPr>
                        <m:t>𝟑</m:t>
                      </m:r>
                    </m:oMath>
                  </m:oMathPara>
                </a14:m>
                <a:endParaRPr sz="1200" b="1" u="none" strike="noStrike" cap="none" baseline="30000" dirty="0">
                  <a:solidFill>
                    <a:schemeClr val="accent1"/>
                  </a:solidFill>
                  <a:latin typeface="Arial"/>
                  <a:ea typeface="Arial"/>
                  <a:cs typeface="Arial"/>
                  <a:sym typeface="Arial"/>
                </a:endParaRPr>
              </a:p>
            </p:txBody>
          </p:sp>
        </mc:Choice>
        <mc:Fallback>
          <p:sp>
            <p:nvSpPr>
              <p:cNvPr id="6" name="Google Shape;103;p1">
                <a:extLst>
                  <a:ext uri="{FF2B5EF4-FFF2-40B4-BE49-F238E27FC236}">
                    <a16:creationId xmlns:a16="http://schemas.microsoft.com/office/drawing/2014/main" id="{7FE0BCE5-3064-8E46-7BD5-EF1F96F87113}"/>
                  </a:ext>
                </a:extLst>
              </p:cNvPr>
              <p:cNvSpPr txBox="1">
                <a:spLocks noRot="1" noChangeAspect="1" noMove="1" noResize="1" noEditPoints="1" noAdjustHandles="1" noChangeArrowheads="1" noChangeShapeType="1" noTextEdit="1"/>
              </p:cNvSpPr>
              <p:nvPr/>
            </p:nvSpPr>
            <p:spPr>
              <a:xfrm>
                <a:off x="839595" y="6029804"/>
                <a:ext cx="6492537" cy="676812"/>
              </a:xfrm>
              <a:prstGeom prst="rect">
                <a:avLst/>
              </a:prstGeom>
              <a:blipFill>
                <a:blip r:embed="rId4"/>
                <a:stretch>
                  <a:fillRect b="-5556"/>
                </a:stretch>
              </a:blipFill>
              <a:ln>
                <a:noFill/>
              </a:ln>
            </p:spPr>
            <p:txBody>
              <a:bodyPr/>
              <a:lstStyle/>
              <a:p>
                <a:r>
                  <a:rPr lang="en-GB">
                    <a:noFill/>
                  </a:rPr>
                  <a:t> </a:t>
                </a:r>
              </a:p>
            </p:txBody>
          </p:sp>
        </mc:Fallback>
      </mc:AlternateContent>
      <p:cxnSp>
        <p:nvCxnSpPr>
          <p:cNvPr id="9" name="Straight Connector 8">
            <a:extLst>
              <a:ext uri="{FF2B5EF4-FFF2-40B4-BE49-F238E27FC236}">
                <a16:creationId xmlns:a16="http://schemas.microsoft.com/office/drawing/2014/main" id="{489DB257-0506-0EC6-C303-83C29893EC3C}"/>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pic>
        <p:nvPicPr>
          <p:cNvPr id="2" name="Picture 1" descr="Icon&#10;&#10;Description automatically generated">
            <a:extLst>
              <a:ext uri="{FF2B5EF4-FFF2-40B4-BE49-F238E27FC236}">
                <a16:creationId xmlns:a16="http://schemas.microsoft.com/office/drawing/2014/main" id="{91CF7584-0FCC-94E6-6D64-15C0CDCCABE0}"/>
              </a:ext>
            </a:extLst>
          </p:cNvPr>
          <p:cNvPicPr>
            <a:picLocks noChangeAspect="1"/>
          </p:cNvPicPr>
          <p:nvPr/>
        </p:nvPicPr>
        <p:blipFill>
          <a:blip r:embed="rId5"/>
          <a:stretch>
            <a:fillRect/>
          </a:stretch>
        </p:blipFill>
        <p:spPr>
          <a:xfrm>
            <a:off x="10420881" y="5740340"/>
            <a:ext cx="1145669" cy="547730"/>
          </a:xfrm>
          <a:prstGeom prst="rect">
            <a:avLst/>
          </a:prstGeom>
        </p:spPr>
      </p:pic>
    </p:spTree>
    <p:extLst>
      <p:ext uri="{BB962C8B-B14F-4D97-AF65-F5344CB8AC3E}">
        <p14:creationId xmlns:p14="http://schemas.microsoft.com/office/powerpoint/2010/main" val="299887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15" descr="Text, letter&#10;&#10;Description automatically generated">
            <a:extLst>
              <a:ext uri="{FF2B5EF4-FFF2-40B4-BE49-F238E27FC236}">
                <a16:creationId xmlns:a16="http://schemas.microsoft.com/office/drawing/2014/main" id="{24C1797E-C062-A6B8-EA0D-DB40E6BC3AAA}"/>
              </a:ext>
            </a:extLst>
          </p:cNvPr>
          <p:cNvPicPr>
            <a:picLocks noChangeAspect="1"/>
          </p:cNvPicPr>
          <p:nvPr/>
        </p:nvPicPr>
        <p:blipFill>
          <a:blip r:embed="rId2"/>
          <a:stretch>
            <a:fillRect/>
          </a:stretch>
        </p:blipFill>
        <p:spPr>
          <a:xfrm>
            <a:off x="6022428" y="236482"/>
            <a:ext cx="5242450" cy="7410860"/>
          </a:xfrm>
          <a:prstGeom prst="rect">
            <a:avLst/>
          </a:prstGeom>
          <a:ln>
            <a:solidFill>
              <a:schemeClr val="tx1"/>
            </a:solidFill>
          </a:ln>
        </p:spPr>
      </p:pic>
      <p:sp>
        <p:nvSpPr>
          <p:cNvPr id="2" name="Title 1">
            <a:extLst>
              <a:ext uri="{FF2B5EF4-FFF2-40B4-BE49-F238E27FC236}">
                <a16:creationId xmlns:a16="http://schemas.microsoft.com/office/drawing/2014/main" id="{A370DFEA-D09F-63AA-3E50-707F2BA4C5E6}"/>
              </a:ext>
            </a:extLst>
          </p:cNvPr>
          <p:cNvSpPr>
            <a:spLocks noGrp="1"/>
          </p:cNvSpPr>
          <p:nvPr>
            <p:ph type="title"/>
          </p:nvPr>
        </p:nvSpPr>
        <p:spPr/>
        <p:txBody>
          <a:bodyPr/>
          <a:lstStyle/>
          <a:p>
            <a:r>
              <a:rPr lang="en-GB" dirty="0">
                <a:latin typeface="Century Gothic" panose="020B0502020202020204" pitchFamily="34" charset="0"/>
              </a:rPr>
              <a:t>Activity</a:t>
            </a:r>
          </a:p>
        </p:txBody>
      </p:sp>
      <p:cxnSp>
        <p:nvCxnSpPr>
          <p:cNvPr id="5" name="Straight Connector 4">
            <a:extLst>
              <a:ext uri="{FF2B5EF4-FFF2-40B4-BE49-F238E27FC236}">
                <a16:creationId xmlns:a16="http://schemas.microsoft.com/office/drawing/2014/main" id="{31A9AEFD-8E6B-BE1C-441D-5F4C8CD7038F}"/>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pic>
        <p:nvPicPr>
          <p:cNvPr id="14" name="Picture 13" descr="Table, letter&#10;&#10;Description automatically generated">
            <a:extLst>
              <a:ext uri="{FF2B5EF4-FFF2-40B4-BE49-F238E27FC236}">
                <a16:creationId xmlns:a16="http://schemas.microsoft.com/office/drawing/2014/main" id="{A246EB3B-E80C-1002-2318-87430678CA06}"/>
              </a:ext>
            </a:extLst>
          </p:cNvPr>
          <p:cNvPicPr>
            <a:picLocks noChangeAspect="1"/>
          </p:cNvPicPr>
          <p:nvPr/>
        </p:nvPicPr>
        <p:blipFill>
          <a:blip r:embed="rId3"/>
          <a:stretch>
            <a:fillRect/>
          </a:stretch>
        </p:blipFill>
        <p:spPr>
          <a:xfrm>
            <a:off x="5938831" y="567558"/>
            <a:ext cx="5033371" cy="7110248"/>
          </a:xfrm>
          <a:prstGeom prst="rect">
            <a:avLst/>
          </a:prstGeom>
          <a:ln>
            <a:solidFill>
              <a:schemeClr val="tx1"/>
            </a:solidFill>
          </a:ln>
        </p:spPr>
      </p:pic>
      <p:pic>
        <p:nvPicPr>
          <p:cNvPr id="12" name="Picture 11" descr="Text, letter&#10;&#10;Description automatically generated">
            <a:extLst>
              <a:ext uri="{FF2B5EF4-FFF2-40B4-BE49-F238E27FC236}">
                <a16:creationId xmlns:a16="http://schemas.microsoft.com/office/drawing/2014/main" id="{F4FA783F-9BA6-068A-ABE4-CA98DA646D55}"/>
              </a:ext>
            </a:extLst>
          </p:cNvPr>
          <p:cNvPicPr>
            <a:picLocks noChangeAspect="1"/>
          </p:cNvPicPr>
          <p:nvPr/>
        </p:nvPicPr>
        <p:blipFill>
          <a:blip r:embed="rId4"/>
          <a:stretch>
            <a:fillRect/>
          </a:stretch>
        </p:blipFill>
        <p:spPr>
          <a:xfrm>
            <a:off x="5836099" y="882868"/>
            <a:ext cx="4839552" cy="6858000"/>
          </a:xfrm>
          <a:prstGeom prst="rect">
            <a:avLst/>
          </a:prstGeom>
          <a:ln>
            <a:solidFill>
              <a:schemeClr val="tx1"/>
            </a:solidFill>
          </a:ln>
        </p:spPr>
      </p:pic>
      <p:pic>
        <p:nvPicPr>
          <p:cNvPr id="9" name="Picture 8" descr="Diagram&#10;&#10;Description automatically generated">
            <a:extLst>
              <a:ext uri="{FF2B5EF4-FFF2-40B4-BE49-F238E27FC236}">
                <a16:creationId xmlns:a16="http://schemas.microsoft.com/office/drawing/2014/main" id="{1F24FCF4-3AF4-2040-33BE-76437EC6D040}"/>
              </a:ext>
            </a:extLst>
          </p:cNvPr>
          <p:cNvPicPr>
            <a:picLocks noChangeAspect="1"/>
          </p:cNvPicPr>
          <p:nvPr/>
        </p:nvPicPr>
        <p:blipFill>
          <a:blip r:embed="rId5"/>
          <a:stretch>
            <a:fillRect/>
          </a:stretch>
        </p:blipFill>
        <p:spPr>
          <a:xfrm>
            <a:off x="5499122" y="1213944"/>
            <a:ext cx="4851356" cy="6858000"/>
          </a:xfrm>
          <a:prstGeom prst="rect">
            <a:avLst/>
          </a:prstGeom>
          <a:ln>
            <a:solidFill>
              <a:schemeClr val="tx1"/>
            </a:solidFill>
          </a:ln>
        </p:spPr>
      </p:pic>
    </p:spTree>
    <p:extLst>
      <p:ext uri="{BB962C8B-B14F-4D97-AF65-F5344CB8AC3E}">
        <p14:creationId xmlns:p14="http://schemas.microsoft.com/office/powerpoint/2010/main" val="107196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99D1-25BA-0E18-EF5E-F7B7D87C6CA1}"/>
              </a:ext>
            </a:extLst>
          </p:cNvPr>
          <p:cNvSpPr>
            <a:spLocks noGrp="1"/>
          </p:cNvSpPr>
          <p:nvPr>
            <p:ph type="title"/>
          </p:nvPr>
        </p:nvSpPr>
        <p:spPr>
          <a:xfrm>
            <a:off x="554990" y="0"/>
            <a:ext cx="10620000" cy="720000"/>
          </a:xfrm>
        </p:spPr>
        <p:txBody>
          <a:bodyPr/>
          <a:lstStyle/>
          <a:p>
            <a:r>
              <a:rPr lang="en-GB" dirty="0">
                <a:latin typeface="Century Gothic" panose="020B0502020202020204" pitchFamily="34" charset="0"/>
              </a:rPr>
              <a:t>Answers</a:t>
            </a:r>
          </a:p>
        </p:txBody>
      </p:sp>
      <p:cxnSp>
        <p:nvCxnSpPr>
          <p:cNvPr id="9" name="Straight Connector 8">
            <a:extLst>
              <a:ext uri="{FF2B5EF4-FFF2-40B4-BE49-F238E27FC236}">
                <a16:creationId xmlns:a16="http://schemas.microsoft.com/office/drawing/2014/main" id="{ED28AF38-9277-607A-2CE2-13D337E009B4}"/>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BF93EB0-39C2-F575-E154-07F8531B7271}"/>
              </a:ext>
            </a:extLst>
          </p:cNvPr>
          <p:cNvSpPr txBox="1"/>
          <p:nvPr/>
        </p:nvSpPr>
        <p:spPr>
          <a:xfrm>
            <a:off x="448523" y="840055"/>
            <a:ext cx="1532678"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1. </a:t>
            </a:r>
            <a:endParaRPr lang="en-US" sz="2400" b="1" baseline="30000" dirty="0">
              <a:solidFill>
                <a:schemeClr val="accent1"/>
              </a:solidFill>
              <a:latin typeface="Century Gothic" panose="020B0502020202020204" pitchFamily="34" charset="0"/>
            </a:endParaRPr>
          </a:p>
        </p:txBody>
      </p:sp>
      <p:pic>
        <p:nvPicPr>
          <p:cNvPr id="8" name="Picture 7" descr="A picture containing background pattern&#10;&#10;Description automatically generated">
            <a:extLst>
              <a:ext uri="{FF2B5EF4-FFF2-40B4-BE49-F238E27FC236}">
                <a16:creationId xmlns:a16="http://schemas.microsoft.com/office/drawing/2014/main" id="{21360A2B-59D7-AC83-DEFF-2350A0938271}"/>
              </a:ext>
            </a:extLst>
          </p:cNvPr>
          <p:cNvPicPr>
            <a:picLocks noChangeAspect="1"/>
          </p:cNvPicPr>
          <p:nvPr/>
        </p:nvPicPr>
        <p:blipFill>
          <a:blip r:embed="rId2"/>
          <a:stretch>
            <a:fillRect/>
          </a:stretch>
        </p:blipFill>
        <p:spPr>
          <a:xfrm>
            <a:off x="1170809" y="929728"/>
            <a:ext cx="8559208" cy="1750410"/>
          </a:xfrm>
          <a:prstGeom prst="rect">
            <a:avLst/>
          </a:prstGeom>
        </p:spPr>
      </p:pic>
      <p:cxnSp>
        <p:nvCxnSpPr>
          <p:cNvPr id="12" name="Straight Connector 11">
            <a:extLst>
              <a:ext uri="{FF2B5EF4-FFF2-40B4-BE49-F238E27FC236}">
                <a16:creationId xmlns:a16="http://schemas.microsoft.com/office/drawing/2014/main" id="{85D647DD-FE6F-4DE2-449E-B50BFD12055E}"/>
              </a:ext>
            </a:extLst>
          </p:cNvPr>
          <p:cNvCxnSpPr/>
          <p:nvPr/>
        </p:nvCxnSpPr>
        <p:spPr>
          <a:xfrm>
            <a:off x="4114800" y="1198179"/>
            <a:ext cx="269590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19EB899-B1AA-C6ED-B4A8-05D6AF2B6C0E}"/>
              </a:ext>
            </a:extLst>
          </p:cNvPr>
          <p:cNvCxnSpPr>
            <a:cxnSpLocks/>
          </p:cNvCxnSpPr>
          <p:nvPr/>
        </p:nvCxnSpPr>
        <p:spPr>
          <a:xfrm>
            <a:off x="4078014" y="1271752"/>
            <a:ext cx="2732689" cy="115613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9ABB7E9-97D2-BC8B-7B53-735E5833D931}"/>
              </a:ext>
            </a:extLst>
          </p:cNvPr>
          <p:cNvCxnSpPr>
            <a:cxnSpLocks/>
          </p:cNvCxnSpPr>
          <p:nvPr/>
        </p:nvCxnSpPr>
        <p:spPr>
          <a:xfrm>
            <a:off x="4093779" y="1524000"/>
            <a:ext cx="2716924" cy="27326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F945F02-3B6B-D78E-9D66-3B8928ED1230}"/>
              </a:ext>
            </a:extLst>
          </p:cNvPr>
          <p:cNvCxnSpPr>
            <a:cxnSpLocks/>
          </p:cNvCxnSpPr>
          <p:nvPr/>
        </p:nvCxnSpPr>
        <p:spPr>
          <a:xfrm flipV="1">
            <a:off x="4093779" y="1545021"/>
            <a:ext cx="2732690" cy="27852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F000C80-1F33-F54B-D6BC-15FD275D9907}"/>
              </a:ext>
            </a:extLst>
          </p:cNvPr>
          <p:cNvCxnSpPr/>
          <p:nvPr/>
        </p:nvCxnSpPr>
        <p:spPr>
          <a:xfrm>
            <a:off x="4141076" y="2091559"/>
            <a:ext cx="269590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CA610EDA-1808-8376-003B-B2B42DF17E32}"/>
              </a:ext>
            </a:extLst>
          </p:cNvPr>
          <p:cNvSpPr txBox="1"/>
          <p:nvPr/>
        </p:nvSpPr>
        <p:spPr>
          <a:xfrm>
            <a:off x="459032" y="2900082"/>
            <a:ext cx="9268291"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2. The amount of solute per unit volume of solvent. </a:t>
            </a:r>
            <a:endParaRPr lang="en-US" sz="2400" b="1" baseline="30000" dirty="0">
              <a:solidFill>
                <a:schemeClr val="accent1"/>
              </a:solidFill>
              <a:latin typeface="Century Gothic" panose="020B0502020202020204" pitchFamily="34" charset="0"/>
            </a:endParaRPr>
          </a:p>
        </p:txBody>
      </p:sp>
      <p:sp>
        <p:nvSpPr>
          <p:cNvPr id="22" name="TextBox 21">
            <a:extLst>
              <a:ext uri="{FF2B5EF4-FFF2-40B4-BE49-F238E27FC236}">
                <a16:creationId xmlns:a16="http://schemas.microsoft.com/office/drawing/2014/main" id="{5F4F3B29-5EF2-8C79-25E3-04872285E8FB}"/>
              </a:ext>
            </a:extLst>
          </p:cNvPr>
          <p:cNvSpPr txBox="1"/>
          <p:nvPr/>
        </p:nvSpPr>
        <p:spPr>
          <a:xfrm>
            <a:off x="459033" y="3436110"/>
            <a:ext cx="7549850"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3. To signify the end point of the reaction. </a:t>
            </a:r>
            <a:endParaRPr lang="en-US" sz="2400" b="1" baseline="30000" dirty="0">
              <a:solidFill>
                <a:schemeClr val="accent1"/>
              </a:solidFill>
              <a:latin typeface="Century Gothic" panose="020B0502020202020204" pitchFamily="34" charset="0"/>
            </a:endParaRPr>
          </a:p>
        </p:txBody>
      </p:sp>
      <p:pic>
        <p:nvPicPr>
          <p:cNvPr id="25" name="Picture 24" descr="Diagram&#10;&#10;Description automatically generated">
            <a:extLst>
              <a:ext uri="{FF2B5EF4-FFF2-40B4-BE49-F238E27FC236}">
                <a16:creationId xmlns:a16="http://schemas.microsoft.com/office/drawing/2014/main" id="{E6A4A249-CF2D-E915-A275-73D49EFCF4DA}"/>
              </a:ext>
            </a:extLst>
          </p:cNvPr>
          <p:cNvPicPr>
            <a:picLocks noChangeAspect="1"/>
          </p:cNvPicPr>
          <p:nvPr/>
        </p:nvPicPr>
        <p:blipFill>
          <a:blip r:embed="rId3"/>
          <a:stretch>
            <a:fillRect/>
          </a:stretch>
        </p:blipFill>
        <p:spPr>
          <a:xfrm>
            <a:off x="2364609" y="3959931"/>
            <a:ext cx="4651046" cy="2693773"/>
          </a:xfrm>
          <a:prstGeom prst="rect">
            <a:avLst/>
          </a:prstGeom>
        </p:spPr>
      </p:pic>
      <p:sp>
        <p:nvSpPr>
          <p:cNvPr id="23" name="TextBox 22">
            <a:extLst>
              <a:ext uri="{FF2B5EF4-FFF2-40B4-BE49-F238E27FC236}">
                <a16:creationId xmlns:a16="http://schemas.microsoft.com/office/drawing/2014/main" id="{04F90402-49CC-9859-B523-AA5BBC91B87D}"/>
              </a:ext>
            </a:extLst>
          </p:cNvPr>
          <p:cNvSpPr txBox="1"/>
          <p:nvPr/>
        </p:nvSpPr>
        <p:spPr>
          <a:xfrm>
            <a:off x="1688743" y="4949599"/>
            <a:ext cx="1532678"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clamp stand</a:t>
            </a:r>
            <a:endParaRPr lang="en-US" sz="2400" b="1" baseline="30000" dirty="0">
              <a:solidFill>
                <a:schemeClr val="accent1"/>
              </a:solidFill>
              <a:latin typeface="Century Gothic" panose="020B0502020202020204" pitchFamily="34" charset="0"/>
            </a:endParaRPr>
          </a:p>
        </p:txBody>
      </p:sp>
      <p:sp>
        <p:nvSpPr>
          <p:cNvPr id="26" name="TextBox 25">
            <a:extLst>
              <a:ext uri="{FF2B5EF4-FFF2-40B4-BE49-F238E27FC236}">
                <a16:creationId xmlns:a16="http://schemas.microsoft.com/office/drawing/2014/main" id="{D768E300-3702-4D44-96B7-D80059C36A40}"/>
              </a:ext>
            </a:extLst>
          </p:cNvPr>
          <p:cNvSpPr txBox="1"/>
          <p:nvPr/>
        </p:nvSpPr>
        <p:spPr>
          <a:xfrm>
            <a:off x="6491971" y="4045710"/>
            <a:ext cx="1532678"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burette</a:t>
            </a:r>
            <a:endParaRPr lang="en-US" sz="2400" b="1" baseline="30000" dirty="0">
              <a:solidFill>
                <a:schemeClr val="accent1"/>
              </a:solidFill>
              <a:latin typeface="Century Gothic" panose="020B0502020202020204" pitchFamily="34" charset="0"/>
            </a:endParaRPr>
          </a:p>
        </p:txBody>
      </p:sp>
      <p:sp>
        <p:nvSpPr>
          <p:cNvPr id="27" name="TextBox 26">
            <a:extLst>
              <a:ext uri="{FF2B5EF4-FFF2-40B4-BE49-F238E27FC236}">
                <a16:creationId xmlns:a16="http://schemas.microsoft.com/office/drawing/2014/main" id="{EA5FBD36-3DC2-D3BF-0BD6-B929C9D876B7}"/>
              </a:ext>
            </a:extLst>
          </p:cNvPr>
          <p:cNvSpPr txBox="1"/>
          <p:nvPr/>
        </p:nvSpPr>
        <p:spPr>
          <a:xfrm>
            <a:off x="6775750" y="5559199"/>
            <a:ext cx="2683560"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conical flask</a:t>
            </a:r>
            <a:endParaRPr lang="en-US" sz="2400" b="1" baseline="30000" dirty="0">
              <a:solidFill>
                <a:schemeClr val="accent1"/>
              </a:solidFill>
              <a:latin typeface="Century Gothic" panose="020B0502020202020204" pitchFamily="34" charset="0"/>
            </a:endParaRPr>
          </a:p>
        </p:txBody>
      </p:sp>
      <p:sp>
        <p:nvSpPr>
          <p:cNvPr id="28" name="TextBox 27">
            <a:extLst>
              <a:ext uri="{FF2B5EF4-FFF2-40B4-BE49-F238E27FC236}">
                <a16:creationId xmlns:a16="http://schemas.microsoft.com/office/drawing/2014/main" id="{28F6CD10-4D4D-6428-0254-164F08B5F3C9}"/>
              </a:ext>
            </a:extLst>
          </p:cNvPr>
          <p:cNvSpPr txBox="1"/>
          <p:nvPr/>
        </p:nvSpPr>
        <p:spPr>
          <a:xfrm>
            <a:off x="6854577" y="5995472"/>
            <a:ext cx="2856981"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white tile</a:t>
            </a:r>
            <a:endParaRPr lang="en-US" sz="2400" b="1" baseline="30000" dirty="0">
              <a:solidFill>
                <a:schemeClr val="accent1"/>
              </a:solidFill>
              <a:latin typeface="Century Gothic" panose="020B0502020202020204" pitchFamily="34" charset="0"/>
            </a:endParaRPr>
          </a:p>
        </p:txBody>
      </p:sp>
    </p:spTree>
    <p:extLst>
      <p:ext uri="{BB962C8B-B14F-4D97-AF65-F5344CB8AC3E}">
        <p14:creationId xmlns:p14="http://schemas.microsoft.com/office/powerpoint/2010/main" val="2843794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1" grpId="0"/>
      <p:bldP spid="22" grpId="0"/>
      <p:bldP spid="23" grpId="0"/>
      <p:bldP spid="26" grpId="0"/>
      <p:bldP spid="27" grpId="0"/>
      <p:bldP spid="28"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B33BE-692D-52A1-35B3-13F05DF47741}"/>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TextBox 2">
            <a:extLst>
              <a:ext uri="{FF2B5EF4-FFF2-40B4-BE49-F238E27FC236}">
                <a16:creationId xmlns:a16="http://schemas.microsoft.com/office/drawing/2014/main" id="{604ACBD6-1695-2A0A-CA58-CC204E0E27D5}"/>
              </a:ext>
            </a:extLst>
          </p:cNvPr>
          <p:cNvSpPr txBox="1"/>
          <p:nvPr/>
        </p:nvSpPr>
        <p:spPr>
          <a:xfrm>
            <a:off x="459032" y="882096"/>
            <a:ext cx="11175920" cy="830997"/>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5a. It changes colour to clear in a neutral solution, which is a definitive end point. Universal indicator would not show such a clear colour change.</a:t>
            </a:r>
            <a:endParaRPr lang="en-US" sz="2400" b="1" baseline="30000" dirty="0">
              <a:solidFill>
                <a:schemeClr val="accent1"/>
              </a:solidFill>
              <a:latin typeface="Century Gothic" panose="020B0502020202020204" pitchFamily="34" charset="0"/>
            </a:endParaRPr>
          </a:p>
        </p:txBody>
      </p:sp>
      <p:sp>
        <p:nvSpPr>
          <p:cNvPr id="4" name="TextBox 3">
            <a:extLst>
              <a:ext uri="{FF2B5EF4-FFF2-40B4-BE49-F238E27FC236}">
                <a16:creationId xmlns:a16="http://schemas.microsoft.com/office/drawing/2014/main" id="{F206F72D-ECDD-B975-4258-C8F0F8CAD450}"/>
              </a:ext>
            </a:extLst>
          </p:cNvPr>
          <p:cNvSpPr txBox="1"/>
          <p:nvPr/>
        </p:nvSpPr>
        <p:spPr>
          <a:xfrm>
            <a:off x="485308" y="1807006"/>
            <a:ext cx="2194830"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5b. C</a:t>
            </a:r>
            <a:r>
              <a:rPr lang="en-US" sz="2400" b="1" baseline="-25000" dirty="0">
                <a:solidFill>
                  <a:schemeClr val="accent1"/>
                </a:solidFill>
                <a:latin typeface="Century Gothic" panose="020B0502020202020204" pitchFamily="34" charset="0"/>
              </a:rPr>
              <a:t>6</a:t>
            </a:r>
            <a:r>
              <a:rPr lang="en-US" sz="2400" b="1" dirty="0">
                <a:solidFill>
                  <a:schemeClr val="accent1"/>
                </a:solidFill>
                <a:latin typeface="Century Gothic" panose="020B0502020202020204" pitchFamily="34" charset="0"/>
              </a:rPr>
              <a:t>H</a:t>
            </a:r>
            <a:r>
              <a:rPr lang="en-US" sz="2400" b="1" baseline="-25000" dirty="0">
                <a:solidFill>
                  <a:schemeClr val="accent1"/>
                </a:solidFill>
                <a:latin typeface="Century Gothic" panose="020B0502020202020204" pitchFamily="34" charset="0"/>
              </a:rPr>
              <a:t>8</a:t>
            </a:r>
            <a:r>
              <a:rPr lang="en-US" sz="2400" b="1" dirty="0">
                <a:solidFill>
                  <a:schemeClr val="accent1"/>
                </a:solidFill>
                <a:latin typeface="Century Gothic" panose="020B0502020202020204" pitchFamily="34" charset="0"/>
              </a:rPr>
              <a:t>O</a:t>
            </a:r>
            <a:r>
              <a:rPr lang="en-US" sz="2400" b="1" baseline="-25000" dirty="0">
                <a:solidFill>
                  <a:schemeClr val="accent1"/>
                </a:solidFill>
                <a:latin typeface="Century Gothic" panose="020B0502020202020204" pitchFamily="34" charset="0"/>
              </a:rPr>
              <a:t>7</a:t>
            </a: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F7459429-30D4-82DF-280D-095BE13D8CD9}"/>
                  </a:ext>
                </a:extLst>
              </p:cNvPr>
              <p:cNvSpPr txBox="1"/>
              <p:nvPr/>
            </p:nvSpPr>
            <p:spPr>
              <a:xfrm>
                <a:off x="517621" y="2421080"/>
                <a:ext cx="6324614" cy="4231736"/>
              </a:xfrm>
              <a:prstGeom prst="rect">
                <a:avLst/>
              </a:prstGeom>
              <a:noFill/>
            </p:spPr>
            <p:txBody>
              <a:bodyPr wrap="square">
                <a:spAutoFit/>
              </a:bodyPr>
              <a:lstStyle/>
              <a:p>
                <a:r>
                  <a:rPr lang="en-GB" sz="2000" b="1" dirty="0">
                    <a:solidFill>
                      <a:schemeClr val="accent1"/>
                    </a:solidFill>
                    <a:latin typeface="Century Gothic" panose="020B0502020202020204" pitchFamily="34" charset="0"/>
                  </a:rPr>
                  <a:t>5c. </a:t>
                </a:r>
                <a14:m>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smtClean="0">
                        <a:solidFill>
                          <a:schemeClr val="accent1"/>
                        </a:solidFill>
                        <a:latin typeface="Cambria Math" panose="02040503050406030204" pitchFamily="18" charset="0"/>
                      </a:rPr>
                      <m:t>=</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smtClean="0">
                            <a:solidFill>
                              <a:schemeClr val="accent1"/>
                            </a:solidFill>
                            <a:latin typeface="Cambria Math" panose="02040503050406030204" pitchFamily="18" charset="0"/>
                          </a:rPr>
                          <m:t>𝐯𝐨𝐥𝐮𝐦𝐞</m:t>
                        </m:r>
                      </m:den>
                    </m:f>
                  </m:oMath>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m:t>
                      </m:r>
                      <m:r>
                        <a:rPr lang="en-GB" sz="2000" b="1" i="0" smtClean="0">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𝟎𝟏𝟐𝟓</m:t>
                          </m:r>
                        </m:den>
                      </m:f>
                    </m:oMath>
                  </m:oMathPara>
                </a14:m>
                <a:endParaRPr lang="en-GB" sz="2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𝐜𝐢𝐭𝐫𝐢𝐜</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𝐚𝐜𝐢𝐝</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𝟎𝟎𝟏𝟐𝟓</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oMath>
                  </m:oMathPara>
                </a14:m>
                <a:endParaRPr lang="en-GB" sz="2000" baseline="30000" dirty="0">
                  <a:latin typeface="Century Gothic" panose="020B0502020202020204" pitchFamily="34" charset="0"/>
                </a:endParaRPr>
              </a:p>
              <a:p>
                <a:endParaRPr lang="en-GB" sz="2000" baseline="30000" dirty="0">
                  <a:latin typeface="Century Gothic" panose="020B0502020202020204" pitchFamily="34" charset="0"/>
                </a:endParaRPr>
              </a:p>
              <a:p>
                <a:r>
                  <a:rPr lang="en-GB" sz="2000" b="1" dirty="0">
                    <a:solidFill>
                      <a:schemeClr val="accent1"/>
                    </a:solidFill>
                    <a:latin typeface="Century Gothic" panose="020B0502020202020204" pitchFamily="34" charset="0"/>
                  </a:rPr>
                  <a:t>3:1 ratio</a:t>
                </a:r>
              </a:p>
              <a:p>
                <a:endParaRPr lang="en-GB" sz="2000" b="1" dirty="0">
                  <a:solidFill>
                    <a:schemeClr val="accent1"/>
                  </a:solidFill>
                  <a:latin typeface="Century Gothic" panose="020B0502020202020204" pitchFamily="34" charset="0"/>
                </a:endParaRPr>
              </a:p>
              <a:p>
                <a:r>
                  <a:rPr lang="en-GB" sz="2000" b="1" dirty="0">
                    <a:solidFill>
                      <a:schemeClr val="accent1"/>
                    </a:solidFill>
                    <a:latin typeface="Century Gothic" panose="020B0502020202020204" pitchFamily="34" charset="0"/>
                  </a:rPr>
                  <a:t>Number of moles sodium hydroxide = 0.00375 mol</a:t>
                </a: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𝐯𝐨𝐥𝐮𝐦𝐞</m:t>
                          </m:r>
                        </m:den>
                      </m:f>
                    </m:oMath>
                  </m:oMathPara>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𝟎𝟎𝟑𝟕𝟓</m:t>
                          </m:r>
                        </m:num>
                        <m:den>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𝟎𝟐</m:t>
                          </m:r>
                        </m:den>
                      </m:f>
                    </m:oMath>
                  </m:oMathPara>
                </a14:m>
                <a:endParaRPr lang="en-GB" sz="2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𝟏𝟖𝟖</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𝐝𝐦</m:t>
                      </m:r>
                      <m:r>
                        <a:rPr lang="en-GB" sz="2000" b="1" i="0" baseline="30000" smtClean="0">
                          <a:solidFill>
                            <a:schemeClr val="accent1"/>
                          </a:solidFill>
                          <a:latin typeface="Cambria Math" panose="02040503050406030204" pitchFamily="18" charset="0"/>
                        </a:rPr>
                        <m:t> </m:t>
                      </m:r>
                      <m:r>
                        <a:rPr lang="en-GB" sz="2000" b="1" i="0" baseline="30000" smtClean="0">
                          <a:solidFill>
                            <a:schemeClr val="accent1"/>
                          </a:solidFill>
                          <a:latin typeface="Cambria Math" panose="02040503050406030204" pitchFamily="18" charset="0"/>
                        </a:rPr>
                        <m:t>𝟑</m:t>
                      </m:r>
                    </m:oMath>
                  </m:oMathPara>
                </a14:m>
                <a:endParaRPr lang="en-GB" sz="2000" baseline="30000" dirty="0">
                  <a:latin typeface="Century Gothic" panose="020B0502020202020204" pitchFamily="34" charset="0"/>
                </a:endParaRPr>
              </a:p>
              <a:p>
                <a:endParaRPr lang="en-GB" sz="2000" baseline="30000" dirty="0">
                  <a:latin typeface="Century Gothic" panose="020B0502020202020204" pitchFamily="34" charset="0"/>
                </a:endParaRPr>
              </a:p>
            </p:txBody>
          </p:sp>
        </mc:Choice>
        <mc:Fallback>
          <p:sp>
            <p:nvSpPr>
              <p:cNvPr id="6" name="TextBox 5">
                <a:extLst>
                  <a:ext uri="{FF2B5EF4-FFF2-40B4-BE49-F238E27FC236}">
                    <a16:creationId xmlns:a16="http://schemas.microsoft.com/office/drawing/2014/main" id="{F7459429-30D4-82DF-280D-095BE13D8CD9}"/>
                  </a:ext>
                </a:extLst>
              </p:cNvPr>
              <p:cNvSpPr txBox="1">
                <a:spLocks noRot="1" noChangeAspect="1" noMove="1" noResize="1" noEditPoints="1" noAdjustHandles="1" noChangeArrowheads="1" noChangeShapeType="1" noTextEdit="1"/>
              </p:cNvSpPr>
              <p:nvPr/>
            </p:nvSpPr>
            <p:spPr>
              <a:xfrm>
                <a:off x="517621" y="2421080"/>
                <a:ext cx="6324614" cy="4231736"/>
              </a:xfrm>
              <a:prstGeom prst="rect">
                <a:avLst/>
              </a:prstGeom>
              <a:blipFill>
                <a:blip r:embed="rId2"/>
                <a:stretch>
                  <a:fillRect l="-1002" r="-1002"/>
                </a:stretch>
              </a:blipFill>
            </p:spPr>
            <p:txBody>
              <a:bodyPr/>
              <a:lstStyle/>
              <a:p>
                <a:r>
                  <a:rPr lang="en-GB">
                    <a:noFill/>
                  </a:rPr>
                  <a:t> </a:t>
                </a:r>
              </a:p>
            </p:txBody>
          </p:sp>
        </mc:Fallback>
      </mc:AlternateContent>
      <p:sp>
        <p:nvSpPr>
          <p:cNvPr id="7" name="TextBox 6">
            <a:extLst>
              <a:ext uri="{FF2B5EF4-FFF2-40B4-BE49-F238E27FC236}">
                <a16:creationId xmlns:a16="http://schemas.microsoft.com/office/drawing/2014/main" id="{D747E63E-9343-130C-8C22-94E61BD0BEBA}"/>
              </a:ext>
            </a:extLst>
          </p:cNvPr>
          <p:cNvSpPr txBox="1"/>
          <p:nvPr/>
        </p:nvSpPr>
        <p:spPr>
          <a:xfrm>
            <a:off x="7315200" y="2090785"/>
            <a:ext cx="3431627" cy="2308324"/>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5d. Repeat the experiment to make sure results are concordant.</a:t>
            </a:r>
          </a:p>
          <a:p>
            <a:r>
              <a:rPr lang="en-US" sz="2400" b="1" dirty="0">
                <a:solidFill>
                  <a:schemeClr val="accent1"/>
                </a:solidFill>
                <a:latin typeface="Century Gothic" panose="020B0502020202020204" pitchFamily="34" charset="0"/>
              </a:rPr>
              <a:t>Take a mean of the concordant results.</a:t>
            </a:r>
            <a:endParaRPr lang="en-US" sz="2400" b="1" baseline="30000" dirty="0">
              <a:solidFill>
                <a:schemeClr val="accent1"/>
              </a:solidFill>
              <a:latin typeface="Century Gothic" panose="020B0502020202020204" pitchFamily="34" charset="0"/>
            </a:endParaRPr>
          </a:p>
        </p:txBody>
      </p:sp>
      <p:cxnSp>
        <p:nvCxnSpPr>
          <p:cNvPr id="5" name="Straight Connector 4">
            <a:extLst>
              <a:ext uri="{FF2B5EF4-FFF2-40B4-BE49-F238E27FC236}">
                <a16:creationId xmlns:a16="http://schemas.microsoft.com/office/drawing/2014/main" id="{20467C49-7AEC-F20B-B064-B40DAB856BD0}"/>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628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AA07C-794F-F738-B7B9-905056A63599}"/>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TextBox 2">
            <a:extLst>
              <a:ext uri="{FF2B5EF4-FFF2-40B4-BE49-F238E27FC236}">
                <a16:creationId xmlns:a16="http://schemas.microsoft.com/office/drawing/2014/main" id="{E729E55E-41FB-DCE3-0BF0-75F37A696BEF}"/>
              </a:ext>
            </a:extLst>
          </p:cNvPr>
          <p:cNvSpPr txBox="1"/>
          <p:nvPr/>
        </p:nvSpPr>
        <p:spPr>
          <a:xfrm>
            <a:off x="459032" y="708675"/>
            <a:ext cx="1322471"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6a.Titre</a:t>
            </a:r>
            <a:endParaRPr lang="en-US" sz="2400" b="1" baseline="30000" dirty="0">
              <a:solidFill>
                <a:schemeClr val="accent1"/>
              </a:solidFill>
              <a:latin typeface="Century Gothic" panose="020B0502020202020204" pitchFamily="34" charset="0"/>
            </a:endParaRPr>
          </a:p>
        </p:txBody>
      </p:sp>
      <p:sp>
        <p:nvSpPr>
          <p:cNvPr id="4" name="TextBox 3">
            <a:extLst>
              <a:ext uri="{FF2B5EF4-FFF2-40B4-BE49-F238E27FC236}">
                <a16:creationId xmlns:a16="http://schemas.microsoft.com/office/drawing/2014/main" id="{E9A63710-9710-11D6-19AE-C7E5A042BE27}"/>
              </a:ext>
            </a:extLst>
          </p:cNvPr>
          <p:cNvSpPr txBox="1"/>
          <p:nvPr/>
        </p:nvSpPr>
        <p:spPr>
          <a:xfrm>
            <a:off x="469543" y="1223682"/>
            <a:ext cx="9178954" cy="461665"/>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6b.Results that are within 0.1 cm</a:t>
            </a:r>
            <a:r>
              <a:rPr lang="en-US" sz="2400" b="1" baseline="30000" dirty="0">
                <a:solidFill>
                  <a:schemeClr val="accent1"/>
                </a:solidFill>
                <a:latin typeface="Century Gothic" panose="020B0502020202020204" pitchFamily="34" charset="0"/>
              </a:rPr>
              <a:t>3 </a:t>
            </a:r>
            <a:r>
              <a:rPr lang="en-US" sz="2400" b="1" dirty="0">
                <a:solidFill>
                  <a:schemeClr val="accent1"/>
                </a:solidFill>
                <a:latin typeface="Century Gothic" panose="020B0502020202020204" pitchFamily="34" charset="0"/>
              </a:rPr>
              <a:t>or (0.2 cm</a:t>
            </a:r>
            <a:r>
              <a:rPr lang="en-US" sz="2400" b="1" baseline="30000" dirty="0">
                <a:solidFill>
                  <a:schemeClr val="accent1"/>
                </a:solidFill>
                <a:latin typeface="Century Gothic" panose="020B0502020202020204" pitchFamily="34" charset="0"/>
              </a:rPr>
              <a:t>3</a:t>
            </a:r>
            <a:r>
              <a:rPr lang="en-US" sz="2400" b="1" dirty="0">
                <a:solidFill>
                  <a:schemeClr val="accent1"/>
                </a:solidFill>
                <a:latin typeface="Century Gothic" panose="020B0502020202020204" pitchFamily="34" charset="0"/>
              </a:rPr>
              <a:t>) of each other.</a:t>
            </a:r>
            <a:endParaRPr lang="en-US" sz="2400" b="1" baseline="30000" dirty="0">
              <a:solidFill>
                <a:schemeClr val="accent1"/>
              </a:solidFill>
              <a:latin typeface="Century Gothic" panose="020B0502020202020204" pitchFamily="34" charset="0"/>
            </a:endParaRP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26F8ACFF-D1A8-81CE-FA08-3AA2ADA1E598}"/>
                  </a:ext>
                </a:extLst>
              </p:cNvPr>
              <p:cNvSpPr txBox="1"/>
              <p:nvPr/>
            </p:nvSpPr>
            <p:spPr>
              <a:xfrm>
                <a:off x="480053" y="1644095"/>
                <a:ext cx="9178954" cy="1002134"/>
              </a:xfrm>
              <a:prstGeom prst="rect">
                <a:avLst/>
              </a:prstGeom>
              <a:noFill/>
            </p:spPr>
            <p:txBody>
              <a:bodyPr wrap="square">
                <a:spAutoFit/>
              </a:bodyPr>
              <a:lstStyle/>
              <a:p>
                <a:r>
                  <a:rPr lang="en-US" sz="2400" b="1" dirty="0">
                    <a:solidFill>
                      <a:schemeClr val="accent1"/>
                    </a:solidFill>
                    <a:latin typeface="Century Gothic" panose="020B0502020202020204" pitchFamily="34" charset="0"/>
                  </a:rPr>
                  <a:t>6c. </a:t>
                </a:r>
                <a14:m>
                  <m:oMath xmlns:m="http://schemas.openxmlformats.org/officeDocument/2006/math">
                    <m:r>
                      <a:rPr lang="en-US" sz="2400" b="1" i="0" dirty="0" smtClean="0">
                        <a:solidFill>
                          <a:schemeClr val="accent1"/>
                        </a:solidFill>
                        <a:latin typeface="Cambria Math" panose="02040503050406030204" pitchFamily="18" charset="0"/>
                      </a:rPr>
                      <m:t>𝐌𝐞𝐚𝐧</m:t>
                    </m:r>
                    <m:r>
                      <a:rPr lang="en-US" sz="2400" b="1" i="0" dirty="0" smtClean="0">
                        <a:solidFill>
                          <a:schemeClr val="accent1"/>
                        </a:solidFill>
                        <a:latin typeface="Cambria Math" panose="02040503050406030204" pitchFamily="18" charset="0"/>
                      </a:rPr>
                      <m:t> </m:t>
                    </m:r>
                    <m:r>
                      <a:rPr lang="en-US" sz="2400" b="1" i="0" dirty="0" smtClean="0">
                        <a:solidFill>
                          <a:schemeClr val="accent1"/>
                        </a:solidFill>
                        <a:latin typeface="Cambria Math" panose="02040503050406030204" pitchFamily="18" charset="0"/>
                      </a:rPr>
                      <m:t>𝐯𝐨𝐥𝐮𝐦𝐞</m:t>
                    </m:r>
                    <m:r>
                      <a:rPr lang="en-US" sz="2400" b="1" i="0" dirty="0" smtClean="0">
                        <a:solidFill>
                          <a:schemeClr val="accent1"/>
                        </a:solidFill>
                        <a:latin typeface="Cambria Math" panose="02040503050406030204" pitchFamily="18" charset="0"/>
                      </a:rPr>
                      <m:t> = </m:t>
                    </m:r>
                    <m:f>
                      <m:fPr>
                        <m:ctrlPr>
                          <a:rPr lang="en-GB" sz="2400" b="1" i="1" dirty="0" smtClean="0">
                            <a:solidFill>
                              <a:schemeClr val="accent1"/>
                            </a:solidFill>
                            <a:latin typeface="Cambria Math" panose="02040503050406030204" pitchFamily="18" charset="0"/>
                          </a:rPr>
                        </m:ctrlPr>
                      </m:fPr>
                      <m:num>
                        <m:r>
                          <a:rPr lang="en-GB" sz="2400" b="1" i="0" dirty="0" smtClean="0">
                            <a:solidFill>
                              <a:schemeClr val="accent1"/>
                            </a:solidFill>
                            <a:latin typeface="Cambria Math" panose="02040503050406030204" pitchFamily="18" charset="0"/>
                          </a:rPr>
                          <m:t>(</m:t>
                        </m:r>
                        <m:r>
                          <a:rPr lang="en-GB" sz="2400" b="1" i="0" dirty="0" smtClean="0">
                            <a:solidFill>
                              <a:schemeClr val="accent1"/>
                            </a:solidFill>
                            <a:latin typeface="Cambria Math" panose="02040503050406030204" pitchFamily="18" charset="0"/>
                          </a:rPr>
                          <m:t>𝟏𝟐</m:t>
                        </m:r>
                        <m:r>
                          <a:rPr lang="en-GB" sz="2400" b="1" i="0" dirty="0" smtClean="0">
                            <a:solidFill>
                              <a:schemeClr val="accent1"/>
                            </a:solidFill>
                            <a:latin typeface="Cambria Math" panose="02040503050406030204" pitchFamily="18" charset="0"/>
                          </a:rPr>
                          <m:t>.</m:t>
                        </m:r>
                        <m:r>
                          <a:rPr lang="en-GB" sz="2400" b="1" i="0" dirty="0" smtClean="0">
                            <a:solidFill>
                              <a:schemeClr val="accent1"/>
                            </a:solidFill>
                            <a:latin typeface="Cambria Math" panose="02040503050406030204" pitchFamily="18" charset="0"/>
                          </a:rPr>
                          <m:t>𝟏𝟓</m:t>
                        </m:r>
                        <m:r>
                          <a:rPr lang="en-GB" sz="2400" b="1" i="0" dirty="0" smtClean="0">
                            <a:solidFill>
                              <a:schemeClr val="accent1"/>
                            </a:solidFill>
                            <a:latin typeface="Cambria Math" panose="02040503050406030204" pitchFamily="18" charset="0"/>
                          </a:rPr>
                          <m:t>+</m:t>
                        </m:r>
                        <m:r>
                          <a:rPr lang="en-GB" sz="2400" b="1" i="0" dirty="0" smtClean="0">
                            <a:solidFill>
                              <a:schemeClr val="accent1"/>
                            </a:solidFill>
                            <a:latin typeface="Cambria Math" panose="02040503050406030204" pitchFamily="18" charset="0"/>
                          </a:rPr>
                          <m:t>𝟏𝟐</m:t>
                        </m:r>
                        <m:r>
                          <a:rPr lang="en-GB" sz="2400" b="1" i="0" dirty="0" smtClean="0">
                            <a:solidFill>
                              <a:schemeClr val="accent1"/>
                            </a:solidFill>
                            <a:latin typeface="Cambria Math" panose="02040503050406030204" pitchFamily="18" charset="0"/>
                          </a:rPr>
                          <m:t>.</m:t>
                        </m:r>
                        <m:r>
                          <a:rPr lang="en-GB" sz="2400" b="1" i="0" dirty="0" smtClean="0">
                            <a:solidFill>
                              <a:schemeClr val="accent1"/>
                            </a:solidFill>
                            <a:latin typeface="Cambria Math" panose="02040503050406030204" pitchFamily="18" charset="0"/>
                          </a:rPr>
                          <m:t>𝟏𝟎</m:t>
                        </m:r>
                        <m:r>
                          <a:rPr lang="en-GB" sz="2400" b="1" i="0" dirty="0" smtClean="0">
                            <a:solidFill>
                              <a:schemeClr val="accent1"/>
                            </a:solidFill>
                            <a:latin typeface="Cambria Math" panose="02040503050406030204" pitchFamily="18" charset="0"/>
                          </a:rPr>
                          <m:t>+</m:t>
                        </m:r>
                        <m:r>
                          <a:rPr lang="en-GB" sz="2400" b="1" i="0" dirty="0" smtClean="0">
                            <a:solidFill>
                              <a:schemeClr val="accent1"/>
                            </a:solidFill>
                            <a:latin typeface="Cambria Math" panose="02040503050406030204" pitchFamily="18" charset="0"/>
                          </a:rPr>
                          <m:t>𝟏𝟐</m:t>
                        </m:r>
                        <m:r>
                          <a:rPr lang="en-GB" sz="2400" b="1" i="0" dirty="0" smtClean="0">
                            <a:solidFill>
                              <a:schemeClr val="accent1"/>
                            </a:solidFill>
                            <a:latin typeface="Cambria Math" panose="02040503050406030204" pitchFamily="18" charset="0"/>
                          </a:rPr>
                          <m:t>.</m:t>
                        </m:r>
                        <m:r>
                          <a:rPr lang="en-GB" sz="2400" b="1" i="0" dirty="0" smtClean="0">
                            <a:solidFill>
                              <a:schemeClr val="accent1"/>
                            </a:solidFill>
                            <a:latin typeface="Cambria Math" panose="02040503050406030204" pitchFamily="18" charset="0"/>
                          </a:rPr>
                          <m:t>𝟏𝟎</m:t>
                        </m:r>
                        <m:r>
                          <a:rPr lang="en-GB" sz="2400" b="1" i="0" dirty="0" smtClean="0">
                            <a:solidFill>
                              <a:schemeClr val="accent1"/>
                            </a:solidFill>
                            <a:latin typeface="Cambria Math" panose="02040503050406030204" pitchFamily="18" charset="0"/>
                          </a:rPr>
                          <m:t>)</m:t>
                        </m:r>
                      </m:num>
                      <m:den>
                        <m:r>
                          <a:rPr lang="en-GB" sz="2400" b="1" i="0" dirty="0" smtClean="0">
                            <a:solidFill>
                              <a:schemeClr val="accent1"/>
                            </a:solidFill>
                            <a:latin typeface="Cambria Math" panose="02040503050406030204" pitchFamily="18" charset="0"/>
                          </a:rPr>
                          <m:t>𝟑</m:t>
                        </m:r>
                      </m:den>
                    </m:f>
                  </m:oMath>
                </a14:m>
                <a:endParaRPr lang="en-US" sz="2400" b="1" baseline="30000" dirty="0">
                  <a:solidFill>
                    <a:schemeClr val="accent1"/>
                  </a:solidFill>
                  <a:latin typeface="Century Gothic" panose="020B0502020202020204" pitchFamily="34" charset="0"/>
                </a:endParaRPr>
              </a:p>
              <a:p>
                <a:r>
                  <a:rPr lang="en-US" sz="2400" b="1" dirty="0">
                    <a:solidFill>
                      <a:schemeClr val="accent1"/>
                    </a:solidFill>
                    <a:latin typeface="Century Gothic" panose="020B0502020202020204" pitchFamily="34" charset="0"/>
                  </a:rPr>
                  <a:t>Mean volume = 12.12</a:t>
                </a:r>
                <a:r>
                  <a:rPr lang="en-US" sz="2400" b="1" baseline="30000" dirty="0">
                    <a:solidFill>
                      <a:schemeClr val="accent1"/>
                    </a:solidFill>
                    <a:latin typeface="Century Gothic" panose="020B0502020202020204" pitchFamily="34" charset="0"/>
                  </a:rPr>
                  <a:t> </a:t>
                </a:r>
                <a:r>
                  <a:rPr lang="en-US" sz="2400" b="1" dirty="0">
                    <a:solidFill>
                      <a:schemeClr val="accent1"/>
                    </a:solidFill>
                    <a:latin typeface="Century Gothic" panose="020B0502020202020204" pitchFamily="34" charset="0"/>
                  </a:rPr>
                  <a:t>cm</a:t>
                </a:r>
                <a:r>
                  <a:rPr lang="en-US" sz="2400" b="1" baseline="30000" dirty="0">
                    <a:solidFill>
                      <a:schemeClr val="accent1"/>
                    </a:solidFill>
                    <a:latin typeface="Century Gothic" panose="020B0502020202020204" pitchFamily="34" charset="0"/>
                  </a:rPr>
                  <a:t>3</a:t>
                </a:r>
              </a:p>
            </p:txBody>
          </p:sp>
        </mc:Choice>
        <mc:Fallback>
          <p:sp>
            <p:nvSpPr>
              <p:cNvPr id="5" name="TextBox 4">
                <a:extLst>
                  <a:ext uri="{FF2B5EF4-FFF2-40B4-BE49-F238E27FC236}">
                    <a16:creationId xmlns:a16="http://schemas.microsoft.com/office/drawing/2014/main" id="{26F8ACFF-D1A8-81CE-FA08-3AA2ADA1E598}"/>
                  </a:ext>
                </a:extLst>
              </p:cNvPr>
              <p:cNvSpPr txBox="1">
                <a:spLocks noRot="1" noChangeAspect="1" noMove="1" noResize="1" noEditPoints="1" noAdjustHandles="1" noChangeArrowheads="1" noChangeShapeType="1" noTextEdit="1"/>
              </p:cNvSpPr>
              <p:nvPr/>
            </p:nvSpPr>
            <p:spPr>
              <a:xfrm>
                <a:off x="480053" y="1644095"/>
                <a:ext cx="9178954" cy="1002134"/>
              </a:xfrm>
              <a:prstGeom prst="rect">
                <a:avLst/>
              </a:prstGeom>
              <a:blipFill>
                <a:blip r:embed="rId2"/>
                <a:stretch>
                  <a:fillRect l="-967" b="-12500"/>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E765A2F8-3035-24B3-13DA-4D1349DB8FE9}"/>
                  </a:ext>
                </a:extLst>
              </p:cNvPr>
              <p:cNvSpPr txBox="1"/>
              <p:nvPr/>
            </p:nvSpPr>
            <p:spPr>
              <a:xfrm>
                <a:off x="501854" y="2815455"/>
                <a:ext cx="7081359" cy="4231736"/>
              </a:xfrm>
              <a:prstGeom prst="rect">
                <a:avLst/>
              </a:prstGeom>
              <a:noFill/>
            </p:spPr>
            <p:txBody>
              <a:bodyPr wrap="square">
                <a:spAutoFit/>
              </a:bodyPr>
              <a:lstStyle/>
              <a:p>
                <a:r>
                  <a:rPr lang="en-GB" sz="2000" b="1" dirty="0">
                    <a:solidFill>
                      <a:schemeClr val="accent1"/>
                    </a:solidFill>
                    <a:latin typeface="Century Gothic" panose="020B0502020202020204" pitchFamily="34" charset="0"/>
                  </a:rPr>
                  <a:t>6d. </a:t>
                </a:r>
                <a14:m>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smtClean="0">
                        <a:solidFill>
                          <a:schemeClr val="accent1"/>
                        </a:solidFill>
                        <a:latin typeface="Cambria Math" panose="02040503050406030204" pitchFamily="18" charset="0"/>
                      </a:rPr>
                      <m:t>=</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smtClean="0">
                            <a:solidFill>
                              <a:schemeClr val="accent1"/>
                            </a:solidFill>
                            <a:latin typeface="Cambria Math" panose="02040503050406030204" pitchFamily="18" charset="0"/>
                          </a:rPr>
                          <m:t>𝐯𝐨𝐥𝐮𝐦𝐞</m:t>
                        </m:r>
                      </m:den>
                    </m:f>
                  </m:oMath>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𝟏𝟓</m:t>
                      </m:r>
                      <m:r>
                        <a:rPr lang="en-GB" sz="2000" b="1" i="0" smtClean="0">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𝟎𝟐𝟓</m:t>
                          </m:r>
                        </m:den>
                      </m:f>
                    </m:oMath>
                  </m:oMathPara>
                </a14:m>
                <a:endParaRPr lang="en-GB" sz="2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𝐬𝐨𝐝𝐢𝐮𝐦</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𝐡𝐲𝐝𝐫𝐨𝐱𝐢𝐝𝐞</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𝟎𝟎𝟑𝟕𝟓</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oMath>
                  </m:oMathPara>
                </a14:m>
                <a:endParaRPr lang="en-GB" sz="2000" baseline="30000" dirty="0">
                  <a:latin typeface="Century Gothic" panose="020B0502020202020204" pitchFamily="34" charset="0"/>
                </a:endParaRPr>
              </a:p>
              <a:p>
                <a:endParaRPr lang="en-GB" sz="2000" baseline="30000" dirty="0">
                  <a:latin typeface="Century Gothic" panose="020B0502020202020204" pitchFamily="34" charset="0"/>
                </a:endParaRPr>
              </a:p>
              <a:p>
                <a:r>
                  <a:rPr lang="en-GB" sz="2000" b="1" dirty="0">
                    <a:solidFill>
                      <a:schemeClr val="accent1"/>
                    </a:solidFill>
                    <a:latin typeface="Century Gothic" panose="020B0502020202020204" pitchFamily="34" charset="0"/>
                  </a:rPr>
                  <a:t>3:1 ratio</a:t>
                </a:r>
              </a:p>
              <a:p>
                <a:endParaRPr lang="en-GB" sz="2000" b="1" dirty="0">
                  <a:solidFill>
                    <a:schemeClr val="accent1"/>
                  </a:solidFill>
                  <a:latin typeface="Century Gothic" panose="020B0502020202020204" pitchFamily="34" charset="0"/>
                </a:endParaRPr>
              </a:p>
              <a:p>
                <a:r>
                  <a:rPr lang="en-GB" sz="2000" b="1" dirty="0">
                    <a:solidFill>
                      <a:schemeClr val="accent1"/>
                    </a:solidFill>
                    <a:latin typeface="Century Gothic" panose="020B0502020202020204" pitchFamily="34" charset="0"/>
                  </a:rPr>
                  <a:t>Number of moles citric acid = 0.00125 mol</a:t>
                </a: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𝐯𝐨𝐥𝐮𝐦𝐞</m:t>
                          </m:r>
                        </m:den>
                      </m:f>
                    </m:oMath>
                  </m:oMathPara>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𝟎𝟎𝟏𝟐𝟓</m:t>
                          </m:r>
                        </m:num>
                        <m:den>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𝟎𝟐</m:t>
                          </m:r>
                        </m:den>
                      </m:f>
                    </m:oMath>
                  </m:oMathPara>
                </a14:m>
                <a:endParaRPr lang="en-GB" sz="2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𝟎𝟏𝟐</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𝐝𝐦</m:t>
                      </m:r>
                      <m:r>
                        <a:rPr lang="en-GB" sz="2000" b="1" i="0" baseline="30000" smtClean="0">
                          <a:solidFill>
                            <a:schemeClr val="accent1"/>
                          </a:solidFill>
                          <a:latin typeface="Cambria Math" panose="02040503050406030204" pitchFamily="18" charset="0"/>
                        </a:rPr>
                        <m:t> </m:t>
                      </m:r>
                      <m:r>
                        <a:rPr lang="en-GB" sz="2000" b="1" i="0" baseline="30000" smtClean="0">
                          <a:solidFill>
                            <a:schemeClr val="accent1"/>
                          </a:solidFill>
                          <a:latin typeface="Cambria Math" panose="02040503050406030204" pitchFamily="18" charset="0"/>
                        </a:rPr>
                        <m:t>𝟑</m:t>
                      </m:r>
                    </m:oMath>
                  </m:oMathPara>
                </a14:m>
                <a:endParaRPr lang="en-GB" sz="2000" baseline="30000" dirty="0">
                  <a:latin typeface="Century Gothic" panose="020B0502020202020204" pitchFamily="34" charset="0"/>
                </a:endParaRPr>
              </a:p>
              <a:p>
                <a:endParaRPr lang="en-GB" sz="2000" baseline="30000" dirty="0">
                  <a:latin typeface="Century Gothic" panose="020B0502020202020204" pitchFamily="34" charset="0"/>
                </a:endParaRPr>
              </a:p>
            </p:txBody>
          </p:sp>
        </mc:Choice>
        <mc:Fallback>
          <p:sp>
            <p:nvSpPr>
              <p:cNvPr id="6" name="TextBox 5">
                <a:extLst>
                  <a:ext uri="{FF2B5EF4-FFF2-40B4-BE49-F238E27FC236}">
                    <a16:creationId xmlns:a16="http://schemas.microsoft.com/office/drawing/2014/main" id="{E765A2F8-3035-24B3-13DA-4D1349DB8FE9}"/>
                  </a:ext>
                </a:extLst>
              </p:cNvPr>
              <p:cNvSpPr txBox="1">
                <a:spLocks noRot="1" noChangeAspect="1" noMove="1" noResize="1" noEditPoints="1" noAdjustHandles="1" noChangeArrowheads="1" noChangeShapeType="1" noTextEdit="1"/>
              </p:cNvSpPr>
              <p:nvPr/>
            </p:nvSpPr>
            <p:spPr>
              <a:xfrm>
                <a:off x="501854" y="2815455"/>
                <a:ext cx="7081359" cy="4231736"/>
              </a:xfrm>
              <a:prstGeom prst="rect">
                <a:avLst/>
              </a:prstGeom>
              <a:blipFill>
                <a:blip r:embed="rId3"/>
                <a:stretch>
                  <a:fillRect l="-894"/>
                </a:stretch>
              </a:blipFill>
            </p:spPr>
            <p:txBody>
              <a:bodyPr/>
              <a:lstStyle/>
              <a:p>
                <a:r>
                  <a:rPr lang="en-GB">
                    <a:noFill/>
                  </a:rPr>
                  <a:t> </a:t>
                </a:r>
              </a:p>
            </p:txBody>
          </p:sp>
        </mc:Fallback>
      </mc:AlternateContent>
      <p:cxnSp>
        <p:nvCxnSpPr>
          <p:cNvPr id="7" name="Straight Connector 6">
            <a:extLst>
              <a:ext uri="{FF2B5EF4-FFF2-40B4-BE49-F238E27FC236}">
                <a16:creationId xmlns:a16="http://schemas.microsoft.com/office/drawing/2014/main" id="{FF8281CA-B778-FC68-CBFC-59E17C043BBD}"/>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7215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7C90E-F76C-6D44-DC20-95E407E37897}"/>
              </a:ext>
            </a:extLst>
          </p:cNvPr>
          <p:cNvSpPr>
            <a:spLocks noGrp="1"/>
          </p:cNvSpPr>
          <p:nvPr>
            <p:ph type="title"/>
          </p:nvPr>
        </p:nvSpPr>
        <p:spPr/>
        <p:txBody>
          <a:bodyPr/>
          <a:lstStyle/>
          <a:p>
            <a:r>
              <a:rPr lang="en-GB" dirty="0">
                <a:latin typeface="Century Gothic" panose="020B0502020202020204" pitchFamily="34" charset="0"/>
              </a:rPr>
              <a:t>Answers</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761B2D6E-4C9C-9B5C-A68F-6D61EC32CEDE}"/>
                  </a:ext>
                </a:extLst>
              </p:cNvPr>
              <p:cNvSpPr txBox="1"/>
              <p:nvPr/>
            </p:nvSpPr>
            <p:spPr>
              <a:xfrm>
                <a:off x="470325" y="860530"/>
                <a:ext cx="4889952" cy="4840171"/>
              </a:xfrm>
              <a:prstGeom prst="rect">
                <a:avLst/>
              </a:prstGeom>
              <a:noFill/>
            </p:spPr>
            <p:txBody>
              <a:bodyPr wrap="square">
                <a:spAutoFit/>
              </a:bodyPr>
              <a:lstStyle/>
              <a:p>
                <a:r>
                  <a:rPr lang="en-GB" sz="2000" b="1" dirty="0">
                    <a:solidFill>
                      <a:schemeClr val="accent1"/>
                    </a:solidFill>
                    <a:latin typeface="Century Gothic" panose="020B0502020202020204" pitchFamily="34" charset="0"/>
                  </a:rPr>
                  <a:t>7a. </a:t>
                </a:r>
                <a14:m>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smtClean="0">
                        <a:solidFill>
                          <a:schemeClr val="accent1"/>
                        </a:solidFill>
                        <a:latin typeface="Cambria Math" panose="02040503050406030204" pitchFamily="18" charset="0"/>
                      </a:rPr>
                      <m:t>=</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smtClean="0">
                            <a:solidFill>
                              <a:schemeClr val="accent1"/>
                            </a:solidFill>
                            <a:latin typeface="Cambria Math" panose="02040503050406030204" pitchFamily="18" charset="0"/>
                          </a:rPr>
                          <m:t>𝐯𝐨𝐥𝐮𝐦𝐞</m:t>
                        </m:r>
                      </m:den>
                    </m:f>
                  </m:oMath>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m:t>
                      </m:r>
                      <m:r>
                        <a:rPr lang="en-GB" sz="2000" b="1" i="0" smtClean="0">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𝟎𝟐𝟓</m:t>
                          </m:r>
                        </m:den>
                      </m:f>
                    </m:oMath>
                  </m:oMathPara>
                </a14:m>
                <a:endParaRPr lang="en-GB" sz="2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𝐬𝐨𝐝𝐢𝐮𝐦</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𝐡𝐲𝐝𝐫𝐨𝐱𝐢𝐝𝐞</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𝟎𝟎𝟐𝟓</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oMath>
                  </m:oMathPara>
                </a14:m>
                <a:endParaRPr lang="en-GB" sz="2000" baseline="30000" dirty="0">
                  <a:latin typeface="Century Gothic" panose="020B0502020202020204" pitchFamily="34" charset="0"/>
                </a:endParaRPr>
              </a:p>
              <a:p>
                <a:endParaRPr lang="en-GB" sz="2000" baseline="30000" dirty="0">
                  <a:latin typeface="Century Gothic" panose="020B0502020202020204" pitchFamily="34" charset="0"/>
                </a:endParaRPr>
              </a:p>
              <a:p>
                <a:r>
                  <a:rPr lang="en-GB" sz="2000" b="1" dirty="0">
                    <a:solidFill>
                      <a:schemeClr val="accent1"/>
                    </a:solidFill>
                    <a:latin typeface="Century Gothic" panose="020B0502020202020204" pitchFamily="34" charset="0"/>
                  </a:rPr>
                  <a:t>2:1 ratio</a:t>
                </a:r>
              </a:p>
              <a:p>
                <a:endParaRPr lang="en-GB" sz="2000" b="1" dirty="0">
                  <a:solidFill>
                    <a:schemeClr val="accent1"/>
                  </a:solidFill>
                  <a:latin typeface="Century Gothic" panose="020B0502020202020204" pitchFamily="34" charset="0"/>
                </a:endParaRPr>
              </a:p>
              <a:p>
                <a:r>
                  <a:rPr lang="en-GB" sz="2000" b="1" dirty="0">
                    <a:solidFill>
                      <a:schemeClr val="accent1"/>
                    </a:solidFill>
                    <a:latin typeface="Century Gothic" panose="020B0502020202020204" pitchFamily="34" charset="0"/>
                  </a:rPr>
                  <a:t>Number of moles sulfuric acid = 0.00125 mol</a:t>
                </a: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a:solidFill>
                                <a:schemeClr val="accent1"/>
                              </a:solidFill>
                              <a:latin typeface="Cambria Math" panose="02040503050406030204" pitchFamily="18" charset="0"/>
                            </a:rPr>
                            <m:t> </m:t>
                          </m:r>
                          <m:r>
                            <a:rPr lang="en-GB" sz="2000" b="1" i="0">
                              <a:solidFill>
                                <a:schemeClr val="accent1"/>
                              </a:solidFill>
                              <a:latin typeface="Cambria Math" panose="02040503050406030204" pitchFamily="18" charset="0"/>
                            </a:rPr>
                            <m:t>𝐯𝐨𝐥𝐮𝐦𝐞</m:t>
                          </m:r>
                        </m:den>
                      </m:f>
                    </m:oMath>
                  </m:oMathPara>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𝟎𝟎𝟏𝟐𝟓</m:t>
                          </m:r>
                        </m:num>
                        <m:den>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𝟎𝟐𝟕𝟏</m:t>
                          </m:r>
                        </m:den>
                      </m:f>
                    </m:oMath>
                  </m:oMathPara>
                </a14:m>
                <a:endParaRPr lang="en-GB" sz="2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𝟎𝟒𝟔</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𝐝𝐦</m:t>
                      </m:r>
                      <m:r>
                        <a:rPr lang="en-GB" sz="2000" b="1" i="0" baseline="30000" smtClean="0">
                          <a:solidFill>
                            <a:schemeClr val="accent1"/>
                          </a:solidFill>
                          <a:latin typeface="Cambria Math" panose="02040503050406030204" pitchFamily="18" charset="0"/>
                        </a:rPr>
                        <m:t> </m:t>
                      </m:r>
                      <m:r>
                        <a:rPr lang="en-GB" sz="2000" b="1" i="0" baseline="30000" smtClean="0">
                          <a:solidFill>
                            <a:schemeClr val="accent1"/>
                          </a:solidFill>
                          <a:latin typeface="Cambria Math" panose="02040503050406030204" pitchFamily="18" charset="0"/>
                        </a:rPr>
                        <m:t>𝟑</m:t>
                      </m:r>
                    </m:oMath>
                  </m:oMathPara>
                </a14:m>
                <a:endParaRPr lang="en-GB" sz="2000" baseline="30000" dirty="0">
                  <a:latin typeface="Century Gothic" panose="020B0502020202020204" pitchFamily="34" charset="0"/>
                </a:endParaRPr>
              </a:p>
              <a:p>
                <a:endParaRPr lang="en-GB" sz="2000" baseline="30000" dirty="0">
                  <a:latin typeface="Century Gothic" panose="020B0502020202020204" pitchFamily="34" charset="0"/>
                </a:endParaRPr>
              </a:p>
            </p:txBody>
          </p:sp>
        </mc:Choice>
        <mc:Fallback>
          <p:sp>
            <p:nvSpPr>
              <p:cNvPr id="3" name="TextBox 2">
                <a:extLst>
                  <a:ext uri="{FF2B5EF4-FFF2-40B4-BE49-F238E27FC236}">
                    <a16:creationId xmlns:a16="http://schemas.microsoft.com/office/drawing/2014/main" id="{761B2D6E-4C9C-9B5C-A68F-6D61EC32CEDE}"/>
                  </a:ext>
                </a:extLst>
              </p:cNvPr>
              <p:cNvSpPr txBox="1">
                <a:spLocks noRot="1" noChangeAspect="1" noMove="1" noResize="1" noEditPoints="1" noAdjustHandles="1" noChangeArrowheads="1" noChangeShapeType="1" noTextEdit="1"/>
              </p:cNvSpPr>
              <p:nvPr/>
            </p:nvSpPr>
            <p:spPr>
              <a:xfrm>
                <a:off x="470325" y="860530"/>
                <a:ext cx="4889952" cy="4840171"/>
              </a:xfrm>
              <a:prstGeom prst="rect">
                <a:avLst/>
              </a:prstGeom>
              <a:blipFill>
                <a:blip r:embed="rId2"/>
                <a:stretch>
                  <a:fillRect l="-1036"/>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C9757DAB-7FDB-E386-866C-84393878A20C}"/>
                  </a:ext>
                </a:extLst>
              </p:cNvPr>
              <p:cNvSpPr txBox="1"/>
              <p:nvPr/>
            </p:nvSpPr>
            <p:spPr>
              <a:xfrm>
                <a:off x="6266779" y="760682"/>
                <a:ext cx="5362917" cy="3616824"/>
              </a:xfrm>
              <a:prstGeom prst="rect">
                <a:avLst/>
              </a:prstGeom>
              <a:noFill/>
            </p:spPr>
            <p:txBody>
              <a:bodyPr wrap="square">
                <a:spAutoFit/>
              </a:bodyPr>
              <a:lstStyle/>
              <a:p>
                <a:r>
                  <a:rPr lang="en-GB" sz="2000" b="1" dirty="0">
                    <a:solidFill>
                      <a:schemeClr val="accent1"/>
                    </a:solidFill>
                    <a:latin typeface="Century Gothic" panose="020B0502020202020204" pitchFamily="34" charset="0"/>
                  </a:rPr>
                  <a:t>7b. </a:t>
                </a:r>
                <a14:m>
                  <m:oMath xmlns:m="http://schemas.openxmlformats.org/officeDocument/2006/math">
                    <m:r>
                      <a:rPr lang="en-GB" sz="2000" b="1" i="0" smtClean="0">
                        <a:solidFill>
                          <a:schemeClr val="accent1"/>
                        </a:solidFill>
                        <a:latin typeface="Cambria Math" panose="02040503050406030204" pitchFamily="18" charset="0"/>
                      </a:rPr>
                      <m:t>𝐂𝐨𝐧𝐜𝐞𝐧𝐭𝐫𝐚𝐭𝐢𝐨𝐧</m:t>
                    </m:r>
                    <m:r>
                      <a:rPr lang="en-GB" sz="2000" b="1" i="0" smtClean="0">
                        <a:solidFill>
                          <a:schemeClr val="accent1"/>
                        </a:solidFill>
                        <a:latin typeface="Cambria Math" panose="02040503050406030204" pitchFamily="18" charset="0"/>
                      </a:rPr>
                      <m:t>=</m:t>
                    </m:r>
                    <m:f>
                      <m:fPr>
                        <m:ctrlPr>
                          <a:rPr lang="en-GB" sz="2000" b="1" i="1" smtClean="0">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smtClean="0">
                            <a:solidFill>
                              <a:schemeClr val="accent1"/>
                            </a:solidFill>
                            <a:latin typeface="Cambria Math" panose="02040503050406030204" pitchFamily="18" charset="0"/>
                          </a:rPr>
                          <m:t>𝐯𝐨𝐥𝐮𝐦𝐞</m:t>
                        </m:r>
                      </m:den>
                    </m:f>
                  </m:oMath>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m:t>
                      </m:r>
                      <m:r>
                        <a:rPr lang="en-GB" sz="2000" b="1" i="0" smtClean="0">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𝐧𝐮𝐦𝐛𝐞𝐫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num>
                        <m:den>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𝟎𝟐𝟓</m:t>
                          </m:r>
                        </m:den>
                      </m:f>
                    </m:oMath>
                  </m:oMathPara>
                </a14:m>
                <a:endParaRPr lang="en-GB" sz="2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𝟎𝟎𝟐𝟓</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m:t>
                      </m:r>
                    </m:oMath>
                  </m:oMathPara>
                </a14:m>
                <a:endParaRPr lang="en-GB" sz="2000" baseline="30000" dirty="0">
                  <a:latin typeface="Century Gothic" panose="020B0502020202020204" pitchFamily="34" charset="0"/>
                </a:endParaRPr>
              </a:p>
              <a:p>
                <a:endParaRPr lang="en-GB" sz="2000" baseline="30000" dirty="0">
                  <a:latin typeface="Century Gothic" panose="020B0502020202020204" pitchFamily="34" charset="0"/>
                </a:endParaRPr>
              </a:p>
              <a:p>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𝐍𝐮𝐦𝐛𝐞𝐫</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𝐨𝐟</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𝐦𝐨𝐥𝐞𝐬</m:t>
                      </m:r>
                      <m:r>
                        <a:rPr lang="en-GB" sz="2000" b="1" i="0">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𝐦𝐚𝐬𝐬</m:t>
                          </m:r>
                        </m:num>
                        <m:den>
                          <m:r>
                            <a:rPr lang="en-GB" sz="2000" b="1" i="0" smtClean="0">
                              <a:solidFill>
                                <a:schemeClr val="accent1"/>
                              </a:solidFill>
                              <a:latin typeface="Cambria Math" panose="02040503050406030204" pitchFamily="18" charset="0"/>
                            </a:rPr>
                            <m:t>𝐌</m:t>
                          </m:r>
                          <m:r>
                            <a:rPr lang="en-GB" sz="2000" b="1" i="0" baseline="-25000" smtClean="0">
                              <a:solidFill>
                                <a:schemeClr val="accent1"/>
                              </a:solidFill>
                              <a:latin typeface="Cambria Math" panose="02040503050406030204" pitchFamily="18" charset="0"/>
                            </a:rPr>
                            <m:t>𝐫</m:t>
                          </m:r>
                        </m:den>
                      </m:f>
                    </m:oMath>
                  </m:oMathPara>
                </a14:m>
                <a:endParaRPr lang="en-GB" sz="2000" b="1" dirty="0">
                  <a:solidFill>
                    <a:schemeClr val="accent1"/>
                  </a:solidFill>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𝟎</m:t>
                      </m:r>
                      <m:r>
                        <a:rPr lang="en-GB" sz="2000" b="1" i="0" smtClean="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𝟎𝟎𝟐𝟓</m:t>
                      </m:r>
                      <m:r>
                        <a:rPr lang="en-GB" sz="2000" b="1" i="0">
                          <a:solidFill>
                            <a:schemeClr val="accent1"/>
                          </a:solidFill>
                          <a:latin typeface="Cambria Math" panose="02040503050406030204" pitchFamily="18" charset="0"/>
                        </a:rPr>
                        <m:t>=</m:t>
                      </m:r>
                      <m:f>
                        <m:fPr>
                          <m:ctrlPr>
                            <a:rPr lang="en-GB" sz="2000" b="1" i="1">
                              <a:solidFill>
                                <a:schemeClr val="accent1"/>
                              </a:solidFill>
                              <a:latin typeface="Cambria Math" panose="02040503050406030204" pitchFamily="18" charset="0"/>
                            </a:rPr>
                          </m:ctrlPr>
                        </m:fPr>
                        <m:num>
                          <m:r>
                            <a:rPr lang="en-GB" sz="2000" b="1" i="0" smtClean="0">
                              <a:solidFill>
                                <a:schemeClr val="accent1"/>
                              </a:solidFill>
                              <a:latin typeface="Cambria Math" panose="02040503050406030204" pitchFamily="18" charset="0"/>
                            </a:rPr>
                            <m:t>𝐦𝐚𝐬𝐬</m:t>
                          </m:r>
                        </m:num>
                        <m:den>
                          <m:r>
                            <a:rPr lang="en-GB" sz="2000" b="1" i="0" smtClean="0">
                              <a:solidFill>
                                <a:schemeClr val="accent1"/>
                              </a:solidFill>
                              <a:latin typeface="Cambria Math" panose="02040503050406030204" pitchFamily="18" charset="0"/>
                            </a:rPr>
                            <m:t>𝟒𝟎</m:t>
                          </m:r>
                        </m:den>
                      </m:f>
                    </m:oMath>
                  </m:oMathPara>
                </a14:m>
                <a:endParaRPr lang="en-GB" sz="2000" dirty="0">
                  <a:latin typeface="Century Gothic" panose="020B0502020202020204" pitchFamily="34" charset="0"/>
                </a:endParaRPr>
              </a:p>
              <a:p>
                <a:pPr/>
                <a14:m>
                  <m:oMathPara xmlns:m="http://schemas.openxmlformats.org/officeDocument/2006/math">
                    <m:oMathParaPr>
                      <m:jc m:val="left"/>
                    </m:oMathParaPr>
                    <m:oMath xmlns:m="http://schemas.openxmlformats.org/officeDocument/2006/math">
                      <m:r>
                        <a:rPr lang="en-GB" sz="2000" b="1" i="0" smtClean="0">
                          <a:solidFill>
                            <a:schemeClr val="accent1"/>
                          </a:solidFill>
                          <a:latin typeface="Cambria Math" panose="02040503050406030204" pitchFamily="18" charset="0"/>
                        </a:rPr>
                        <m:t>𝐌𝐚𝐬𝐬</m:t>
                      </m:r>
                      <m:r>
                        <a:rPr lang="en-GB" sz="2000" b="1" i="0">
                          <a:solidFill>
                            <a:schemeClr val="accent1"/>
                          </a:solidFill>
                          <a:latin typeface="Cambria Math" panose="02040503050406030204" pitchFamily="18" charset="0"/>
                        </a:rPr>
                        <m:t>=</m:t>
                      </m:r>
                      <m:r>
                        <a:rPr lang="en-GB" sz="2000" b="1" i="0">
                          <a:solidFill>
                            <a:schemeClr val="accent1"/>
                          </a:solidFill>
                          <a:latin typeface="Cambria Math" panose="02040503050406030204" pitchFamily="18" charset="0"/>
                        </a:rPr>
                        <m:t>𝟎</m:t>
                      </m:r>
                      <m:r>
                        <a:rPr lang="en-GB" sz="2000" b="1" i="0">
                          <a:solidFill>
                            <a:schemeClr val="accent1"/>
                          </a:solidFill>
                          <a:latin typeface="Cambria Math" panose="02040503050406030204" pitchFamily="18" charset="0"/>
                        </a:rPr>
                        <m:t>.</m:t>
                      </m:r>
                      <m:r>
                        <a:rPr lang="en-GB" sz="2000" b="1" i="0" smtClean="0">
                          <a:solidFill>
                            <a:schemeClr val="accent1"/>
                          </a:solidFill>
                          <a:latin typeface="Cambria Math" panose="02040503050406030204" pitchFamily="18" charset="0"/>
                        </a:rPr>
                        <m:t>𝟏</m:t>
                      </m:r>
                      <m:r>
                        <a:rPr lang="en-GB" sz="2000" b="1" i="0" smtClean="0">
                          <a:solidFill>
                            <a:schemeClr val="accent1"/>
                          </a:solidFill>
                          <a:latin typeface="Cambria Math" panose="02040503050406030204" pitchFamily="18" charset="0"/>
                        </a:rPr>
                        <m:t> </m:t>
                      </m:r>
                      <m:r>
                        <a:rPr lang="en-GB" sz="2000" b="1" i="0" smtClean="0">
                          <a:solidFill>
                            <a:schemeClr val="accent1"/>
                          </a:solidFill>
                          <a:latin typeface="Cambria Math" panose="02040503050406030204" pitchFamily="18" charset="0"/>
                        </a:rPr>
                        <m:t>𝐠</m:t>
                      </m:r>
                    </m:oMath>
                  </m:oMathPara>
                </a14:m>
                <a:endParaRPr lang="en-GB" sz="2000" baseline="30000" dirty="0">
                  <a:latin typeface="Century Gothic" panose="020B0502020202020204" pitchFamily="34" charset="0"/>
                </a:endParaRPr>
              </a:p>
              <a:p>
                <a:endParaRPr lang="en-GB" sz="2000" baseline="30000" dirty="0">
                  <a:latin typeface="Century Gothic" panose="020B0502020202020204" pitchFamily="34" charset="0"/>
                </a:endParaRPr>
              </a:p>
            </p:txBody>
          </p:sp>
        </mc:Choice>
        <mc:Fallback>
          <p:sp>
            <p:nvSpPr>
              <p:cNvPr id="4" name="TextBox 3">
                <a:extLst>
                  <a:ext uri="{FF2B5EF4-FFF2-40B4-BE49-F238E27FC236}">
                    <a16:creationId xmlns:a16="http://schemas.microsoft.com/office/drawing/2014/main" id="{C9757DAB-7FDB-E386-866C-84393878A20C}"/>
                  </a:ext>
                </a:extLst>
              </p:cNvPr>
              <p:cNvSpPr txBox="1">
                <a:spLocks noRot="1" noChangeAspect="1" noMove="1" noResize="1" noEditPoints="1" noAdjustHandles="1" noChangeArrowheads="1" noChangeShapeType="1" noTextEdit="1"/>
              </p:cNvSpPr>
              <p:nvPr/>
            </p:nvSpPr>
            <p:spPr>
              <a:xfrm>
                <a:off x="6266779" y="760682"/>
                <a:ext cx="5362917" cy="3616824"/>
              </a:xfrm>
              <a:prstGeom prst="rect">
                <a:avLst/>
              </a:prstGeom>
              <a:blipFill>
                <a:blip r:embed="rId3"/>
                <a:stretch>
                  <a:fillRect l="-1182"/>
                </a:stretch>
              </a:blipFill>
            </p:spPr>
            <p:txBody>
              <a:bodyPr/>
              <a:lstStyle/>
              <a:p>
                <a:r>
                  <a:rPr lang="en-GB">
                    <a:noFill/>
                  </a:rPr>
                  <a:t> </a:t>
                </a:r>
              </a:p>
            </p:txBody>
          </p:sp>
        </mc:Fallback>
      </mc:AlternateContent>
      <p:cxnSp>
        <p:nvCxnSpPr>
          <p:cNvPr id="5" name="Straight Connector 4">
            <a:extLst>
              <a:ext uri="{FF2B5EF4-FFF2-40B4-BE49-F238E27FC236}">
                <a16:creationId xmlns:a16="http://schemas.microsoft.com/office/drawing/2014/main" id="{6AC88CBD-3ECF-F076-98B7-080A3D4CB9C4}"/>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4025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A06AD-7A05-3DD5-E701-82EE8A75F671}"/>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TextBox 2">
            <a:extLst>
              <a:ext uri="{FF2B5EF4-FFF2-40B4-BE49-F238E27FC236}">
                <a16:creationId xmlns:a16="http://schemas.microsoft.com/office/drawing/2014/main" id="{195AF43E-5A76-7815-370F-436DFB2C3B40}"/>
              </a:ext>
            </a:extLst>
          </p:cNvPr>
          <p:cNvSpPr txBox="1"/>
          <p:nvPr/>
        </p:nvSpPr>
        <p:spPr>
          <a:xfrm>
            <a:off x="459031" y="708675"/>
            <a:ext cx="11065561" cy="1938992"/>
          </a:xfrm>
          <a:prstGeom prst="rect">
            <a:avLst/>
          </a:prstGeom>
          <a:noFill/>
        </p:spPr>
        <p:txBody>
          <a:bodyPr wrap="square">
            <a:spAutoFit/>
          </a:bodyPr>
          <a:lstStyle/>
          <a:p>
            <a:r>
              <a:rPr lang="en-US" sz="2000" b="1" dirty="0">
                <a:solidFill>
                  <a:schemeClr val="accent1"/>
                </a:solidFill>
                <a:latin typeface="Century Gothic" panose="020B0502020202020204" pitchFamily="34" charset="0"/>
              </a:rPr>
              <a:t>8a.</a:t>
            </a:r>
          </a:p>
          <a:p>
            <a:pPr marL="342900" indent="-342900">
              <a:buFont typeface="Arial" panose="020B0604020202020204" pitchFamily="34" charset="0"/>
              <a:buChar char="•"/>
            </a:pPr>
            <a:r>
              <a:rPr lang="en-US" sz="2000" b="1" dirty="0">
                <a:solidFill>
                  <a:schemeClr val="accent1"/>
                </a:solidFill>
                <a:latin typeface="Century Gothic" panose="020B0502020202020204" pitchFamily="34" charset="0"/>
              </a:rPr>
              <a:t>Measure a known volume of a known concentration of an alkali</a:t>
            </a:r>
          </a:p>
          <a:p>
            <a:pPr marL="342900" indent="-342900">
              <a:buFont typeface="Arial" panose="020B0604020202020204" pitchFamily="34" charset="0"/>
              <a:buChar char="•"/>
            </a:pPr>
            <a:r>
              <a:rPr lang="en-US" sz="2000" b="1" dirty="0">
                <a:solidFill>
                  <a:schemeClr val="accent1"/>
                </a:solidFill>
                <a:latin typeface="Century Gothic" panose="020B0502020202020204" pitchFamily="34" charset="0"/>
              </a:rPr>
              <a:t>Add the alkali to a conical flask with an indicator</a:t>
            </a:r>
          </a:p>
          <a:p>
            <a:pPr marL="342900" indent="-342900">
              <a:buFont typeface="Arial" panose="020B0604020202020204" pitchFamily="34" charset="0"/>
              <a:buChar char="•"/>
            </a:pPr>
            <a:r>
              <a:rPr lang="en-US" sz="2000" b="1" dirty="0">
                <a:solidFill>
                  <a:schemeClr val="accent1"/>
                </a:solidFill>
                <a:latin typeface="Century Gothic" panose="020B0502020202020204" pitchFamily="34" charset="0"/>
              </a:rPr>
              <a:t>Slowly add the acid to the alkali</a:t>
            </a:r>
          </a:p>
          <a:p>
            <a:pPr marL="342900" indent="-342900">
              <a:buFont typeface="Arial" panose="020B0604020202020204" pitchFamily="34" charset="0"/>
              <a:buChar char="•"/>
            </a:pPr>
            <a:r>
              <a:rPr lang="en-US" sz="2000" b="1" dirty="0">
                <a:solidFill>
                  <a:schemeClr val="accent1"/>
                </a:solidFill>
                <a:latin typeface="Century Gothic" panose="020B0502020202020204" pitchFamily="34" charset="0"/>
              </a:rPr>
              <a:t>When the indicator changes colour, the alkali has been neutralized</a:t>
            </a:r>
          </a:p>
          <a:p>
            <a:pPr marL="342900" indent="-342900">
              <a:buFont typeface="Arial" panose="020B0604020202020204" pitchFamily="34" charset="0"/>
              <a:buChar char="•"/>
            </a:pPr>
            <a:r>
              <a:rPr lang="en-US" sz="2000" b="1" dirty="0">
                <a:solidFill>
                  <a:schemeClr val="accent1"/>
                </a:solidFill>
                <a:latin typeface="Century Gothic" panose="020B0502020202020204" pitchFamily="34" charset="0"/>
              </a:rPr>
              <a:t>The equation can be used to calculate the concentration of the unknown (the acid)</a:t>
            </a:r>
          </a:p>
        </p:txBody>
      </p:sp>
      <p:sp>
        <p:nvSpPr>
          <p:cNvPr id="4" name="TextBox 3">
            <a:extLst>
              <a:ext uri="{FF2B5EF4-FFF2-40B4-BE49-F238E27FC236}">
                <a16:creationId xmlns:a16="http://schemas.microsoft.com/office/drawing/2014/main" id="{600CA63D-EF88-B3AC-7CB6-A4B784ACC1A9}"/>
              </a:ext>
            </a:extLst>
          </p:cNvPr>
          <p:cNvSpPr txBox="1"/>
          <p:nvPr/>
        </p:nvSpPr>
        <p:spPr>
          <a:xfrm>
            <a:off x="422246" y="2707426"/>
            <a:ext cx="10135396" cy="707886"/>
          </a:xfrm>
          <a:prstGeom prst="rect">
            <a:avLst/>
          </a:prstGeom>
          <a:noFill/>
        </p:spPr>
        <p:txBody>
          <a:bodyPr wrap="square">
            <a:spAutoFit/>
          </a:bodyPr>
          <a:lstStyle/>
          <a:p>
            <a:r>
              <a:rPr lang="en-US" sz="2000" b="1" dirty="0">
                <a:solidFill>
                  <a:schemeClr val="accent1"/>
                </a:solidFill>
                <a:latin typeface="Century Gothic" panose="020B0502020202020204" pitchFamily="34" charset="0"/>
              </a:rPr>
              <a:t>8b. When fossil fuels are burned, sulfur dioxide can be produced. This dissolved in clouds to form acid rain. </a:t>
            </a:r>
          </a:p>
        </p:txBody>
      </p:sp>
      <p:sp>
        <p:nvSpPr>
          <p:cNvPr id="5" name="TextBox 4">
            <a:extLst>
              <a:ext uri="{FF2B5EF4-FFF2-40B4-BE49-F238E27FC236}">
                <a16:creationId xmlns:a16="http://schemas.microsoft.com/office/drawing/2014/main" id="{588A3BB7-A910-3457-785A-C5CD705D4F69}"/>
              </a:ext>
            </a:extLst>
          </p:cNvPr>
          <p:cNvSpPr txBox="1"/>
          <p:nvPr/>
        </p:nvSpPr>
        <p:spPr>
          <a:xfrm>
            <a:off x="422245" y="3462384"/>
            <a:ext cx="10135396" cy="707886"/>
          </a:xfrm>
          <a:prstGeom prst="rect">
            <a:avLst/>
          </a:prstGeom>
          <a:noFill/>
        </p:spPr>
        <p:txBody>
          <a:bodyPr wrap="square">
            <a:spAutoFit/>
          </a:bodyPr>
          <a:lstStyle/>
          <a:p>
            <a:r>
              <a:rPr lang="en-US" sz="2000" b="1" dirty="0">
                <a:solidFill>
                  <a:schemeClr val="accent1"/>
                </a:solidFill>
                <a:latin typeface="Century Gothic" panose="020B0502020202020204" pitchFamily="34" charset="0"/>
              </a:rPr>
              <a:t>8c. Harmful to habitats, contaminating water supplies (and food chains), reacting with alkalis in building materials.</a:t>
            </a:r>
          </a:p>
        </p:txBody>
      </p:sp>
      <p:sp>
        <p:nvSpPr>
          <p:cNvPr id="6" name="TextBox 5">
            <a:extLst>
              <a:ext uri="{FF2B5EF4-FFF2-40B4-BE49-F238E27FC236}">
                <a16:creationId xmlns:a16="http://schemas.microsoft.com/office/drawing/2014/main" id="{8C2C0396-A477-92BB-3840-9B8C52A57344}"/>
              </a:ext>
            </a:extLst>
          </p:cNvPr>
          <p:cNvSpPr txBox="1"/>
          <p:nvPr/>
        </p:nvSpPr>
        <p:spPr>
          <a:xfrm>
            <a:off x="416990" y="4198108"/>
            <a:ext cx="10135396" cy="707886"/>
          </a:xfrm>
          <a:prstGeom prst="rect">
            <a:avLst/>
          </a:prstGeom>
          <a:noFill/>
        </p:spPr>
        <p:txBody>
          <a:bodyPr wrap="square">
            <a:spAutoFit/>
          </a:bodyPr>
          <a:lstStyle/>
          <a:p>
            <a:r>
              <a:rPr lang="en-US" sz="2000" b="1" dirty="0">
                <a:solidFill>
                  <a:schemeClr val="accent1"/>
                </a:solidFill>
                <a:latin typeface="Century Gothic" panose="020B0502020202020204" pitchFamily="34" charset="0"/>
              </a:rPr>
              <a:t>8d. Coal, oil and natural gas. They are formed from the decayed remains of plants and animals.</a:t>
            </a:r>
          </a:p>
        </p:txBody>
      </p:sp>
      <p:sp>
        <p:nvSpPr>
          <p:cNvPr id="7" name="TextBox 6">
            <a:extLst>
              <a:ext uri="{FF2B5EF4-FFF2-40B4-BE49-F238E27FC236}">
                <a16:creationId xmlns:a16="http://schemas.microsoft.com/office/drawing/2014/main" id="{A09CB191-A6ED-A3D8-7598-8F35086BEB3E}"/>
              </a:ext>
            </a:extLst>
          </p:cNvPr>
          <p:cNvSpPr txBox="1"/>
          <p:nvPr/>
        </p:nvSpPr>
        <p:spPr>
          <a:xfrm>
            <a:off x="432755" y="4970618"/>
            <a:ext cx="10135396" cy="1015663"/>
          </a:xfrm>
          <a:prstGeom prst="rect">
            <a:avLst/>
          </a:prstGeom>
          <a:noFill/>
        </p:spPr>
        <p:txBody>
          <a:bodyPr wrap="square">
            <a:spAutoFit/>
          </a:bodyPr>
          <a:lstStyle/>
          <a:p>
            <a:r>
              <a:rPr lang="en-US" sz="2000" b="1" dirty="0">
                <a:solidFill>
                  <a:schemeClr val="accent1"/>
                </a:solidFill>
                <a:latin typeface="Century Gothic" panose="020B0502020202020204" pitchFamily="34" charset="0"/>
              </a:rPr>
              <a:t>8e. Power stations/infrastructure already exist for burning fossil fuels, building infrastructure for renewable or nuclear resources can be a large expenditure of government budgets. </a:t>
            </a:r>
          </a:p>
        </p:txBody>
      </p:sp>
      <p:cxnSp>
        <p:nvCxnSpPr>
          <p:cNvPr id="8" name="Straight Connector 7">
            <a:extLst>
              <a:ext uri="{FF2B5EF4-FFF2-40B4-BE49-F238E27FC236}">
                <a16:creationId xmlns:a16="http://schemas.microsoft.com/office/drawing/2014/main" id="{DAE431A0-ABD8-D2AE-8A3D-2AF7019FD0F0}"/>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6122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12B80-6F91-F846-B16D-491D27C6968A}"/>
              </a:ext>
            </a:extLst>
          </p:cNvPr>
          <p:cNvSpPr>
            <a:spLocks noGrp="1"/>
          </p:cNvSpPr>
          <p:nvPr>
            <p:ph type="title"/>
          </p:nvPr>
        </p:nvSpPr>
        <p:spPr>
          <a:xfrm>
            <a:off x="556328" y="32657"/>
            <a:ext cx="10620000" cy="720000"/>
          </a:xfrm>
        </p:spPr>
        <p:txBody>
          <a:bodyPr/>
          <a:lstStyle/>
          <a:p>
            <a:r>
              <a:rPr lang="en-US" dirty="0">
                <a:latin typeface="Century Gothic" panose="020B0502020202020204" pitchFamily="34" charset="0"/>
              </a:rPr>
              <a:t>Answer the questions below.</a:t>
            </a:r>
          </a:p>
        </p:txBody>
      </p:sp>
      <p:sp>
        <p:nvSpPr>
          <p:cNvPr id="3" name="TextBox 2">
            <a:extLst>
              <a:ext uri="{FF2B5EF4-FFF2-40B4-BE49-F238E27FC236}">
                <a16:creationId xmlns:a16="http://schemas.microsoft.com/office/drawing/2014/main" id="{BE4F3523-268C-D64A-BE91-11249F4811AA}"/>
              </a:ext>
            </a:extLst>
          </p:cNvPr>
          <p:cNvSpPr txBox="1"/>
          <p:nvPr/>
        </p:nvSpPr>
        <p:spPr>
          <a:xfrm>
            <a:off x="482850" y="815568"/>
            <a:ext cx="11004300" cy="1569660"/>
          </a:xfrm>
          <a:prstGeom prst="rect">
            <a:avLst/>
          </a:prstGeom>
          <a:noFill/>
        </p:spPr>
        <p:txBody>
          <a:bodyPr wrap="square" rtlCol="0">
            <a:spAutoFit/>
          </a:bodyPr>
          <a:lstStyle/>
          <a:p>
            <a:pPr marL="457200" indent="-457200">
              <a:buFont typeface="+mj-lt"/>
              <a:buAutoNum type="arabicPeriod"/>
            </a:pPr>
            <a:r>
              <a:rPr lang="en-GB" sz="2400" dirty="0">
                <a:latin typeface="Century Gothic" panose="020B0502020202020204" pitchFamily="34" charset="0"/>
              </a:rPr>
              <a:t>What is the purpose of a titration?</a:t>
            </a:r>
          </a:p>
          <a:p>
            <a:pPr marL="914400" lvl="1" indent="-457200">
              <a:buFont typeface="Wingdings" pitchFamily="2" charset="2"/>
              <a:buChar char="q"/>
            </a:pPr>
            <a:r>
              <a:rPr lang="en-GB" sz="2400" dirty="0">
                <a:latin typeface="Century Gothic" panose="020B0502020202020204" pitchFamily="34" charset="0"/>
              </a:rPr>
              <a:t>A. To determine an unknown concentration</a:t>
            </a:r>
            <a:endParaRPr lang="en-GB" sz="2400" baseline="30000"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B. To determine how long it takes for an acid to react with an alkali</a:t>
            </a:r>
            <a:endParaRPr lang="en-GB" sz="2400" baseline="30000"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C. To produce a neutralisation reaction</a:t>
            </a:r>
            <a:endParaRPr lang="en-GB" sz="2400" baseline="30000" dirty="0">
              <a:latin typeface="Century Gothic" panose="020B0502020202020204" pitchFamily="34" charset="0"/>
            </a:endParaRPr>
          </a:p>
        </p:txBody>
      </p:sp>
      <p:sp>
        <p:nvSpPr>
          <p:cNvPr id="4" name="TextBox 3">
            <a:extLst>
              <a:ext uri="{FF2B5EF4-FFF2-40B4-BE49-F238E27FC236}">
                <a16:creationId xmlns:a16="http://schemas.microsoft.com/office/drawing/2014/main" id="{49D9FD6F-2370-714D-B4BC-9DA02B16D063}"/>
              </a:ext>
            </a:extLst>
          </p:cNvPr>
          <p:cNvSpPr txBox="1"/>
          <p:nvPr/>
        </p:nvSpPr>
        <p:spPr>
          <a:xfrm>
            <a:off x="501955" y="2466291"/>
            <a:ext cx="11081904" cy="1569660"/>
          </a:xfrm>
          <a:prstGeom prst="rect">
            <a:avLst/>
          </a:prstGeom>
          <a:noFill/>
        </p:spPr>
        <p:txBody>
          <a:bodyPr wrap="square" rtlCol="0">
            <a:spAutoFit/>
          </a:bodyPr>
          <a:lstStyle/>
          <a:p>
            <a:pPr marL="457200" indent="-457200">
              <a:buFont typeface="+mj-lt"/>
              <a:buAutoNum type="arabicPeriod" startAt="2"/>
            </a:pPr>
            <a:r>
              <a:rPr lang="en-GB" sz="2400" dirty="0">
                <a:latin typeface="Century Gothic" panose="020B0502020202020204" pitchFamily="34" charset="0"/>
              </a:rPr>
              <a:t>What is the function of an indicator in a titration?</a:t>
            </a:r>
            <a:endParaRPr lang="en-GB" sz="2400" i="1"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A. To signify the end point of a titration</a:t>
            </a:r>
          </a:p>
          <a:p>
            <a:pPr marL="914400" lvl="1" indent="-457200">
              <a:buFont typeface="Wingdings" pitchFamily="2" charset="2"/>
              <a:buChar char="q"/>
            </a:pPr>
            <a:r>
              <a:rPr lang="en-GB" sz="2400" dirty="0">
                <a:latin typeface="Century Gothic" panose="020B0502020202020204" pitchFamily="34" charset="0"/>
              </a:rPr>
              <a:t>B. To speed up the titration</a:t>
            </a:r>
          </a:p>
          <a:p>
            <a:pPr marL="914400" lvl="1" indent="-457200">
              <a:buFont typeface="Wingdings" pitchFamily="2" charset="2"/>
              <a:buChar char="q"/>
            </a:pPr>
            <a:r>
              <a:rPr lang="en-GB" sz="2400" dirty="0">
                <a:latin typeface="Century Gothic" panose="020B0502020202020204" pitchFamily="34" charset="0"/>
              </a:rPr>
              <a:t>C. To show the concentration of a substance</a:t>
            </a:r>
          </a:p>
        </p:txBody>
      </p:sp>
      <p:sp>
        <p:nvSpPr>
          <p:cNvPr id="5" name="TextBox 4">
            <a:extLst>
              <a:ext uri="{FF2B5EF4-FFF2-40B4-BE49-F238E27FC236}">
                <a16:creationId xmlns:a16="http://schemas.microsoft.com/office/drawing/2014/main" id="{FA56AB9A-831D-8048-BB27-E49EAE012180}"/>
              </a:ext>
            </a:extLst>
          </p:cNvPr>
          <p:cNvSpPr txBox="1"/>
          <p:nvPr/>
        </p:nvSpPr>
        <p:spPr>
          <a:xfrm>
            <a:off x="501179" y="4127553"/>
            <a:ext cx="10833853" cy="2677656"/>
          </a:xfrm>
          <a:prstGeom prst="rect">
            <a:avLst/>
          </a:prstGeom>
          <a:noFill/>
        </p:spPr>
        <p:txBody>
          <a:bodyPr wrap="square" rtlCol="0">
            <a:spAutoFit/>
          </a:bodyPr>
          <a:lstStyle/>
          <a:p>
            <a:pPr marL="457200" indent="-457200">
              <a:buFont typeface="+mj-lt"/>
              <a:buAutoNum type="arabicPeriod" startAt="3"/>
            </a:pPr>
            <a:r>
              <a:rPr lang="en-GB" sz="2400" dirty="0">
                <a:latin typeface="Century Gothic" panose="020B0502020202020204" pitchFamily="34" charset="0"/>
              </a:rPr>
              <a:t>What is the concentration of 25 cm</a:t>
            </a:r>
            <a:r>
              <a:rPr lang="en-GB" sz="2400" baseline="30000" dirty="0">
                <a:latin typeface="Century Gothic" panose="020B0502020202020204" pitchFamily="34" charset="0"/>
              </a:rPr>
              <a:t>3</a:t>
            </a:r>
            <a:r>
              <a:rPr lang="en-GB" sz="2400" dirty="0">
                <a:latin typeface="Century Gothic" panose="020B0502020202020204" pitchFamily="34" charset="0"/>
              </a:rPr>
              <a:t> sodium hydroxide solution that neutralises 20 cm</a:t>
            </a:r>
            <a:r>
              <a:rPr lang="en-GB" sz="2400" baseline="30000" dirty="0">
                <a:latin typeface="Century Gothic" panose="020B0502020202020204" pitchFamily="34" charset="0"/>
              </a:rPr>
              <a:t>3</a:t>
            </a:r>
            <a:r>
              <a:rPr lang="en-GB" sz="2400" dirty="0">
                <a:latin typeface="Century Gothic" panose="020B0502020202020204" pitchFamily="34" charset="0"/>
              </a:rPr>
              <a:t> of 0.2 mol/dm</a:t>
            </a:r>
            <a:r>
              <a:rPr lang="en-GB" sz="2400" baseline="30000" dirty="0">
                <a:latin typeface="Century Gothic" panose="020B0502020202020204" pitchFamily="34" charset="0"/>
              </a:rPr>
              <a:t>3</a:t>
            </a:r>
            <a:r>
              <a:rPr lang="en-GB" sz="2400" dirty="0">
                <a:latin typeface="Century Gothic" panose="020B0502020202020204" pitchFamily="34" charset="0"/>
              </a:rPr>
              <a:t> hydrochloric acid solution?</a:t>
            </a:r>
          </a:p>
          <a:p>
            <a:pPr lvl="1"/>
            <a:r>
              <a:rPr lang="en-GB" sz="2400" dirty="0">
                <a:latin typeface="Century Gothic" panose="020B0502020202020204" pitchFamily="34" charset="0"/>
              </a:rPr>
              <a:t>The equation for the reaction is: </a:t>
            </a:r>
          </a:p>
          <a:p>
            <a:pPr lvl="1" algn="ctr"/>
            <a:r>
              <a:rPr lang="en-GB" sz="2400" dirty="0">
                <a:latin typeface="Century Gothic" panose="020B0502020202020204" pitchFamily="34" charset="0"/>
              </a:rPr>
              <a:t>NaOH + HC</a:t>
            </a:r>
            <a:r>
              <a:rPr lang="en-GB" sz="2400" dirty="0">
                <a:latin typeface="PT Sans" panose="020B0503020203020204" pitchFamily="34" charset="77"/>
              </a:rPr>
              <a:t>l</a:t>
            </a:r>
            <a:r>
              <a:rPr lang="en-GB" sz="2400" dirty="0">
                <a:latin typeface="Century Gothic" panose="020B0502020202020204" pitchFamily="34" charset="0"/>
              </a:rPr>
              <a:t> </a:t>
            </a:r>
            <a:r>
              <a:rPr lang="en-GB" sz="2400" dirty="0">
                <a:latin typeface="Century Gothic" panose="020B0502020202020204" pitchFamily="34" charset="0"/>
                <a:sym typeface="Wingdings" pitchFamily="2" charset="2"/>
              </a:rPr>
              <a:t> NaC</a:t>
            </a:r>
            <a:r>
              <a:rPr lang="en-GB" sz="2400" dirty="0">
                <a:latin typeface="PT Sans" panose="020B0503020203020204" pitchFamily="34" charset="77"/>
                <a:sym typeface="Wingdings" pitchFamily="2" charset="2"/>
              </a:rPr>
              <a:t>l</a:t>
            </a:r>
            <a:r>
              <a:rPr lang="en-GB" sz="2400" dirty="0">
                <a:latin typeface="Century Gothic" panose="020B0502020202020204" pitchFamily="34" charset="0"/>
                <a:sym typeface="Wingdings" pitchFamily="2" charset="2"/>
              </a:rPr>
              <a:t> + H</a:t>
            </a:r>
            <a:r>
              <a:rPr lang="en-GB" sz="2400" baseline="-25000" dirty="0">
                <a:latin typeface="Century Gothic" panose="020B0502020202020204" pitchFamily="34" charset="0"/>
                <a:sym typeface="Wingdings" pitchFamily="2" charset="2"/>
              </a:rPr>
              <a:t>2</a:t>
            </a:r>
            <a:r>
              <a:rPr lang="en-GB" sz="2400" dirty="0">
                <a:latin typeface="Century Gothic" panose="020B0502020202020204" pitchFamily="34" charset="0"/>
                <a:sym typeface="Wingdings" pitchFamily="2" charset="2"/>
              </a:rPr>
              <a:t>O</a:t>
            </a:r>
            <a:endParaRPr lang="en-GB" sz="2400" dirty="0">
              <a:latin typeface="Century Gothic" panose="020B0502020202020204" pitchFamily="34" charset="0"/>
            </a:endParaRPr>
          </a:p>
          <a:p>
            <a:pPr marL="914400" lvl="1" indent="-457200">
              <a:buFont typeface="Wingdings" pitchFamily="2" charset="2"/>
              <a:buChar char="q"/>
            </a:pPr>
            <a:r>
              <a:rPr lang="en-GB" sz="2400" dirty="0">
                <a:latin typeface="Century Gothic" panose="020B0502020202020204" pitchFamily="34" charset="0"/>
              </a:rPr>
              <a:t>A. 0.004 mol/dm</a:t>
            </a:r>
            <a:r>
              <a:rPr lang="en-GB" sz="2400" baseline="30000" dirty="0">
                <a:latin typeface="Century Gothic" panose="020B0502020202020204" pitchFamily="34" charset="0"/>
              </a:rPr>
              <a:t>3</a:t>
            </a:r>
            <a:r>
              <a:rPr lang="en-GB" sz="2400" dirty="0">
                <a:latin typeface="Century Gothic" panose="020B0502020202020204" pitchFamily="34" charset="0"/>
              </a:rPr>
              <a:t> </a:t>
            </a:r>
          </a:p>
          <a:p>
            <a:pPr marL="914400" lvl="1" indent="-457200">
              <a:buFont typeface="Wingdings" pitchFamily="2" charset="2"/>
              <a:buChar char="q"/>
            </a:pPr>
            <a:r>
              <a:rPr lang="en-GB" sz="2400" dirty="0">
                <a:latin typeface="Century Gothic" panose="020B0502020202020204" pitchFamily="34" charset="0"/>
              </a:rPr>
              <a:t>B. 0.00001 mol/dm</a:t>
            </a:r>
            <a:r>
              <a:rPr lang="en-GB" sz="2400" baseline="30000" dirty="0">
                <a:latin typeface="Century Gothic" panose="020B0502020202020204" pitchFamily="34" charset="0"/>
              </a:rPr>
              <a:t>3</a:t>
            </a:r>
          </a:p>
          <a:p>
            <a:pPr marL="914400" lvl="1" indent="-457200">
              <a:buFont typeface="Wingdings" pitchFamily="2" charset="2"/>
              <a:buChar char="q"/>
            </a:pPr>
            <a:r>
              <a:rPr lang="en-GB" sz="2400" dirty="0">
                <a:latin typeface="Century Gothic" panose="020B0502020202020204" pitchFamily="34" charset="0"/>
              </a:rPr>
              <a:t>C. 0.16 mol/dm</a:t>
            </a:r>
            <a:r>
              <a:rPr lang="en-GB" sz="2400" baseline="30000" dirty="0">
                <a:latin typeface="Century Gothic" panose="020B0502020202020204" pitchFamily="34" charset="0"/>
              </a:rPr>
              <a:t>3</a:t>
            </a:r>
            <a:endParaRPr lang="en-GB" sz="2400" dirty="0">
              <a:latin typeface="Century Gothic" panose="020B0502020202020204" pitchFamily="34" charset="0"/>
            </a:endParaRPr>
          </a:p>
        </p:txBody>
      </p:sp>
      <p:sp>
        <p:nvSpPr>
          <p:cNvPr id="6" name="TextBox 5">
            <a:extLst>
              <a:ext uri="{FF2B5EF4-FFF2-40B4-BE49-F238E27FC236}">
                <a16:creationId xmlns:a16="http://schemas.microsoft.com/office/drawing/2014/main" id="{414A8B36-6BDF-BE4B-8892-9B947E7C3878}"/>
              </a:ext>
            </a:extLst>
          </p:cNvPr>
          <p:cNvSpPr txBox="1"/>
          <p:nvPr/>
        </p:nvSpPr>
        <p:spPr>
          <a:xfrm>
            <a:off x="936607" y="981563"/>
            <a:ext cx="530915" cy="646331"/>
          </a:xfrm>
          <a:prstGeom prst="rect">
            <a:avLst/>
          </a:prstGeom>
          <a:noFill/>
        </p:spPr>
        <p:txBody>
          <a:bodyPr wrap="none" rtlCol="0">
            <a:spAutoFit/>
          </a:bodyPr>
          <a:lstStyle/>
          <a:p>
            <a:r>
              <a:rPr lang="en-GB" sz="3600" b="1" dirty="0">
                <a:solidFill>
                  <a:srgbClr val="0070C0"/>
                </a:solidFill>
              </a:rPr>
              <a:t>✓</a:t>
            </a:r>
          </a:p>
        </p:txBody>
      </p:sp>
      <p:sp>
        <p:nvSpPr>
          <p:cNvPr id="7" name="TextBox 6">
            <a:extLst>
              <a:ext uri="{FF2B5EF4-FFF2-40B4-BE49-F238E27FC236}">
                <a16:creationId xmlns:a16="http://schemas.microsoft.com/office/drawing/2014/main" id="{35D929A0-231D-1240-9D4E-D34941075FB6}"/>
              </a:ext>
            </a:extLst>
          </p:cNvPr>
          <p:cNvSpPr txBox="1"/>
          <p:nvPr/>
        </p:nvSpPr>
        <p:spPr>
          <a:xfrm>
            <a:off x="964309" y="2612270"/>
            <a:ext cx="530915" cy="646331"/>
          </a:xfrm>
          <a:prstGeom prst="rect">
            <a:avLst/>
          </a:prstGeom>
          <a:noFill/>
        </p:spPr>
        <p:txBody>
          <a:bodyPr wrap="none" rtlCol="0">
            <a:spAutoFit/>
          </a:bodyPr>
          <a:lstStyle/>
          <a:p>
            <a:r>
              <a:rPr lang="en-GB" sz="3600" b="1" dirty="0">
                <a:solidFill>
                  <a:srgbClr val="0070C0"/>
                </a:solidFill>
              </a:rPr>
              <a:t>✓</a:t>
            </a:r>
          </a:p>
        </p:txBody>
      </p:sp>
      <p:sp>
        <p:nvSpPr>
          <p:cNvPr id="8" name="TextBox 7">
            <a:extLst>
              <a:ext uri="{FF2B5EF4-FFF2-40B4-BE49-F238E27FC236}">
                <a16:creationId xmlns:a16="http://schemas.microsoft.com/office/drawing/2014/main" id="{2D665B36-599A-0A4B-82CC-E13599829A11}"/>
              </a:ext>
            </a:extLst>
          </p:cNvPr>
          <p:cNvSpPr txBox="1"/>
          <p:nvPr/>
        </p:nvSpPr>
        <p:spPr>
          <a:xfrm>
            <a:off x="946391" y="6094077"/>
            <a:ext cx="523091" cy="646331"/>
          </a:xfrm>
          <a:prstGeom prst="rect">
            <a:avLst/>
          </a:prstGeom>
          <a:noFill/>
        </p:spPr>
        <p:txBody>
          <a:bodyPr wrap="square" rtlCol="0">
            <a:spAutoFit/>
          </a:bodyPr>
          <a:lstStyle/>
          <a:p>
            <a:r>
              <a:rPr lang="en-GB" sz="3600" b="1" dirty="0">
                <a:solidFill>
                  <a:srgbClr val="0070C0"/>
                </a:solidFill>
              </a:rPr>
              <a:t>✓</a:t>
            </a:r>
          </a:p>
        </p:txBody>
      </p:sp>
      <p:cxnSp>
        <p:nvCxnSpPr>
          <p:cNvPr id="11" name="Straight Connector 10">
            <a:extLst>
              <a:ext uri="{FF2B5EF4-FFF2-40B4-BE49-F238E27FC236}">
                <a16:creationId xmlns:a16="http://schemas.microsoft.com/office/drawing/2014/main" id="{1B767C6D-CD5A-249F-EC71-5236ED27E51E}"/>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4344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1815344431"/>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C4.3.13</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spTree>
    <p:extLst>
      <p:ext uri="{BB962C8B-B14F-4D97-AF65-F5344CB8AC3E}">
        <p14:creationId xmlns:p14="http://schemas.microsoft.com/office/powerpoint/2010/main" val="2456035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70AB30FB-0351-71DF-713C-AF539C8FA4F4}"/>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8" name="Google Shape;100;p1">
            <a:extLst>
              <a:ext uri="{FF2B5EF4-FFF2-40B4-BE49-F238E27FC236}">
                <a16:creationId xmlns:a16="http://schemas.microsoft.com/office/drawing/2014/main" id="{A3F4895E-1D02-224B-8268-6EB01190633F}"/>
              </a:ext>
            </a:extLst>
          </p:cNvPr>
          <p:cNvSpPr txBox="1"/>
          <p:nvPr/>
        </p:nvSpPr>
        <p:spPr>
          <a:xfrm>
            <a:off x="389466" y="230032"/>
            <a:ext cx="11176001" cy="473971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i="0" u="sng" strike="noStrike" cap="none" dirty="0">
                <a:solidFill>
                  <a:schemeClr val="dk1"/>
                </a:solidFill>
                <a:latin typeface="Century Gothic"/>
                <a:ea typeface="Century Gothic"/>
                <a:cs typeface="Century Gothic"/>
                <a:sym typeface="Century Gothic"/>
              </a:rPr>
              <a:t>Taking it Further: Titration Calculations</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Do Now:</a:t>
            </a: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State two possible units for concentration. </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Define concentration. </a:t>
            </a: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State the equation that links amount of substance (number of moles), concentration and volume. </a:t>
            </a:r>
          </a:p>
          <a:p>
            <a:pPr marL="457200" indent="-457200">
              <a:buClr>
                <a:schemeClr val="dk1"/>
              </a:buClr>
              <a:buSzPts val="2400"/>
              <a:buFontTx/>
              <a:buAutoNum type="arabicPeriod"/>
            </a:pPr>
            <a:r>
              <a:rPr lang="en-GB" sz="2400" dirty="0">
                <a:solidFill>
                  <a:schemeClr val="dk1"/>
                </a:solidFill>
                <a:latin typeface="Century Gothic"/>
                <a:ea typeface="Century Gothic"/>
                <a:cs typeface="Century Gothic"/>
                <a:sym typeface="Century Gothic"/>
              </a:rPr>
              <a:t>Calculate the relative formula mass of sodium hydroxide (NaOH).</a:t>
            </a:r>
          </a:p>
          <a:p>
            <a:pPr marL="457200" marR="0" lvl="0" indent="-457200" algn="l" rtl="0">
              <a:lnSpc>
                <a:spcPct val="100000"/>
              </a:lnSpc>
              <a:spcBef>
                <a:spcPts val="0"/>
              </a:spcBef>
              <a:spcAft>
                <a:spcPts val="0"/>
              </a:spcAft>
              <a:buClr>
                <a:schemeClr val="dk1"/>
              </a:buClr>
              <a:buSzPts val="2400"/>
              <a:buAutoNum type="arabicPeriod"/>
            </a:pPr>
            <a:r>
              <a:rPr lang="en-GB" sz="2400" dirty="0">
                <a:solidFill>
                  <a:schemeClr val="dk1"/>
                </a:solidFill>
                <a:latin typeface="Century Gothic"/>
                <a:ea typeface="Century Gothic"/>
                <a:cs typeface="Century Gothic"/>
                <a:sym typeface="Century Gothic"/>
              </a:rPr>
              <a:t>Calculate the concentration when 0.25 mol of sodium hydroxide is dissolved to make 200 cm</a:t>
            </a:r>
            <a:r>
              <a:rPr lang="en-GB" sz="2400" baseline="30000" dirty="0">
                <a:solidFill>
                  <a:schemeClr val="dk1"/>
                </a:solidFill>
                <a:latin typeface="Century Gothic"/>
                <a:ea typeface="Century Gothic"/>
                <a:cs typeface="Century Gothic"/>
                <a:sym typeface="Century Gothic"/>
              </a:rPr>
              <a:t>3</a:t>
            </a:r>
            <a:r>
              <a:rPr lang="en-GB" sz="2400" dirty="0">
                <a:solidFill>
                  <a:schemeClr val="dk1"/>
                </a:solidFill>
                <a:latin typeface="Century Gothic"/>
                <a:ea typeface="Century Gothic"/>
                <a:cs typeface="Century Gothic"/>
                <a:sym typeface="Century Gothic"/>
              </a:rPr>
              <a:t> of solution.</a:t>
            </a:r>
          </a:p>
          <a:p>
            <a:pPr lvl="0">
              <a:buClr>
                <a:schemeClr val="dk1"/>
              </a:buClr>
              <a:buSzPts val="2400"/>
            </a:pPr>
            <a:endParaRPr lang="en-GB" sz="2400"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dirty="0">
                <a:solidFill>
                  <a:schemeClr val="dk1"/>
                </a:solidFill>
                <a:latin typeface="Century Gothic"/>
                <a:ea typeface="Century Gothic"/>
                <a:cs typeface="Century Gothic"/>
                <a:sym typeface="Century Gothic"/>
              </a:rPr>
              <a:t>Drill:</a:t>
            </a:r>
          </a:p>
        </p:txBody>
      </p:sp>
      <p:sp>
        <p:nvSpPr>
          <p:cNvPr id="12" name="TextBox 11">
            <a:extLst>
              <a:ext uri="{FF2B5EF4-FFF2-40B4-BE49-F238E27FC236}">
                <a16:creationId xmlns:a16="http://schemas.microsoft.com/office/drawing/2014/main" id="{3C802F7E-3BDC-29DF-FAF3-F9A1F08B6D0E}"/>
              </a:ext>
            </a:extLst>
          </p:cNvPr>
          <p:cNvSpPr txBox="1"/>
          <p:nvPr/>
        </p:nvSpPr>
        <p:spPr>
          <a:xfrm>
            <a:off x="401518" y="4821906"/>
            <a:ext cx="9887564" cy="1200329"/>
          </a:xfrm>
          <a:prstGeom prst="rect">
            <a:avLst/>
          </a:prstGeom>
          <a:noFill/>
        </p:spPr>
        <p:txBody>
          <a:bodyPr wrap="square">
            <a:spAutoFit/>
          </a:bodyPr>
          <a:lstStyle/>
          <a:p>
            <a:pPr marL="457200" marR="0" lvl="0" indent="-457200" algn="l" rtl="0">
              <a:lnSpc>
                <a:spcPct val="100000"/>
              </a:lnSpc>
              <a:spcBef>
                <a:spcPts val="0"/>
              </a:spcBef>
              <a:spcAft>
                <a:spcPts val="0"/>
              </a:spcAft>
              <a:buClr>
                <a:schemeClr val="dk1"/>
              </a:buClr>
              <a:buSzPts val="2400"/>
              <a:buAutoNum type="arabicPeriod"/>
            </a:pPr>
            <a:r>
              <a:rPr lang="en-US" sz="2400" dirty="0">
                <a:solidFill>
                  <a:schemeClr val="dk1"/>
                </a:solidFill>
                <a:latin typeface="Century Gothic"/>
                <a:ea typeface="Century Gothic"/>
                <a:cs typeface="Century Gothic"/>
                <a:sym typeface="Century Gothic"/>
              </a:rPr>
              <a:t>State the unit for amount of substance.</a:t>
            </a:r>
          </a:p>
          <a:p>
            <a:pPr marL="457200" marR="0" lvl="0" indent="-457200" algn="l" rtl="0">
              <a:lnSpc>
                <a:spcPct val="100000"/>
              </a:lnSpc>
              <a:spcBef>
                <a:spcPts val="0"/>
              </a:spcBef>
              <a:spcAft>
                <a:spcPts val="0"/>
              </a:spcAft>
              <a:buClr>
                <a:schemeClr val="dk1"/>
              </a:buClr>
              <a:buSzPts val="2400"/>
              <a:buAutoNum type="arabicPeriod"/>
            </a:pPr>
            <a:r>
              <a:rPr lang="en-US" sz="2400" dirty="0">
                <a:solidFill>
                  <a:schemeClr val="dk1"/>
                </a:solidFill>
                <a:latin typeface="Century Gothic"/>
                <a:ea typeface="Century Gothic"/>
                <a:cs typeface="Century Gothic"/>
                <a:sym typeface="Century Gothic"/>
              </a:rPr>
              <a:t>State the unit for volume.</a:t>
            </a:r>
          </a:p>
          <a:p>
            <a:pPr marL="457200" indent="-457200">
              <a:buClr>
                <a:schemeClr val="dk1"/>
              </a:buClr>
              <a:buSzPts val="2400"/>
              <a:buFontTx/>
              <a:buAutoNum type="arabicPeriod"/>
            </a:pPr>
            <a:r>
              <a:rPr lang="en-US" sz="2400" dirty="0">
                <a:solidFill>
                  <a:schemeClr val="dk1"/>
                </a:solidFill>
                <a:latin typeface="Century Gothic"/>
                <a:ea typeface="Century Gothic"/>
                <a:cs typeface="Century Gothic"/>
                <a:sym typeface="Century Gothic"/>
              </a:rPr>
              <a:t>Convert 50 cm3 to dm3. </a:t>
            </a:r>
          </a:p>
        </p:txBody>
      </p:sp>
      <p:pic>
        <p:nvPicPr>
          <p:cNvPr id="3" name="Picture 2" descr="Icon&#10;&#10;Description automatically generated">
            <a:extLst>
              <a:ext uri="{FF2B5EF4-FFF2-40B4-BE49-F238E27FC236}">
                <a16:creationId xmlns:a16="http://schemas.microsoft.com/office/drawing/2014/main" id="{DC456C9F-0601-A8FB-98E8-9820AE1A99F2}"/>
              </a:ext>
            </a:extLst>
          </p:cNvPr>
          <p:cNvPicPr>
            <a:picLocks noChangeAspect="1"/>
          </p:cNvPicPr>
          <p:nvPr/>
        </p:nvPicPr>
        <p:blipFill>
          <a:blip r:embed="rId3"/>
          <a:stretch>
            <a:fillRect/>
          </a:stretch>
        </p:blipFill>
        <p:spPr>
          <a:xfrm>
            <a:off x="10449457" y="5754628"/>
            <a:ext cx="1145669" cy="547730"/>
          </a:xfrm>
          <a:prstGeom prst="rect">
            <a:avLst/>
          </a:prstGeom>
        </p:spPr>
      </p:pic>
    </p:spTree>
    <p:extLst>
      <p:ext uri="{BB962C8B-B14F-4D97-AF65-F5344CB8AC3E}">
        <p14:creationId xmlns:p14="http://schemas.microsoft.com/office/powerpoint/2010/main" val="3330400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 name="Google Shape;100;p1">
            <a:extLst>
              <a:ext uri="{FF2B5EF4-FFF2-40B4-BE49-F238E27FC236}">
                <a16:creationId xmlns:a16="http://schemas.microsoft.com/office/drawing/2014/main" id="{A3F4895E-1D02-224B-8268-6EB01190633F}"/>
              </a:ext>
            </a:extLst>
          </p:cNvPr>
          <p:cNvSpPr txBox="1"/>
          <p:nvPr/>
        </p:nvSpPr>
        <p:spPr>
          <a:xfrm>
            <a:off x="355599" y="297765"/>
            <a:ext cx="11184760" cy="44011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GB" sz="2400" b="1" u="sng" dirty="0">
                <a:solidFill>
                  <a:schemeClr val="dk1"/>
                </a:solidFill>
                <a:latin typeface="Century Gothic"/>
                <a:ea typeface="Century Gothic"/>
                <a:cs typeface="Century Gothic"/>
                <a:sym typeface="Century Gothic"/>
              </a:rPr>
              <a:t>Taking it Further: Titration Calculations</a:t>
            </a:r>
            <a:endParaRPr lang="en-GB" sz="2400" b="1" i="0" u="sng" strike="noStrike" cap="none"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400"/>
              <a:buFont typeface="Arial"/>
              <a:buNone/>
            </a:pPr>
            <a:r>
              <a:rPr lang="en-GB" sz="2400" b="1" i="0" u="none" strike="noStrike" cap="none" dirty="0">
                <a:solidFill>
                  <a:schemeClr val="dk1"/>
                </a:solidFill>
                <a:latin typeface="Century Gothic"/>
                <a:ea typeface="Century Gothic"/>
                <a:cs typeface="Century Gothic"/>
                <a:sym typeface="Century Gothic"/>
              </a:rPr>
              <a:t>Read Now:</a:t>
            </a:r>
          </a:p>
          <a:p>
            <a:pPr marL="0" marR="0" lvl="0" indent="0" algn="l" rtl="0">
              <a:lnSpc>
                <a:spcPct val="100000"/>
              </a:lnSpc>
              <a:spcBef>
                <a:spcPts val="0"/>
              </a:spcBef>
              <a:spcAft>
                <a:spcPts val="0"/>
              </a:spcAft>
              <a:buClr>
                <a:srgbClr val="000000"/>
              </a:buClr>
              <a:buSzPts val="2400"/>
              <a:buFont typeface="Arial"/>
              <a:buNone/>
            </a:pPr>
            <a:endParaRPr lang="en-GB" sz="2400" b="1" dirty="0">
              <a:solidFill>
                <a:schemeClr val="dk1"/>
              </a:solidFill>
              <a:latin typeface="Century Gothic"/>
              <a:ea typeface="Century Gothic"/>
              <a:cs typeface="Century Gothic"/>
              <a:sym typeface="Century Gothic"/>
            </a:endParaRPr>
          </a:p>
          <a:p>
            <a:pPr lvl="0" algn="just">
              <a:buClr>
                <a:srgbClr val="000000"/>
              </a:buClr>
              <a:buSzPts val="2400"/>
            </a:pPr>
            <a:r>
              <a:rPr lang="en-GB" sz="2000" i="0" u="none" strike="noStrike" cap="none" dirty="0">
                <a:solidFill>
                  <a:schemeClr val="dk1"/>
                </a:solidFill>
                <a:latin typeface="Century Gothic"/>
                <a:ea typeface="Century Gothic"/>
                <a:cs typeface="Century Gothic"/>
                <a:sym typeface="Century Gothic"/>
              </a:rPr>
              <a:t>Titrations are used to determine the concentration of reactant, based on the known concentration of another reactant. However, these titrations rely on colour changes being seen from the action of an indicator, such as phenolphthalein. But what happens for scientists that are colour-blind or visually impaired? Scientists at the Indian Institute of Science Education and Research in Kolkata have designed a smartphone app that can be used as a multi-sensory tool for detecting the end point of a titration. The app uses the phone’s camera to identify the end point of the titration, notifying the investigator that the titration is complete. </a:t>
            </a:r>
            <a:endParaRPr sz="1400" b="0" i="0" u="none" strike="noStrike" cap="none" dirty="0">
              <a:solidFill>
                <a:srgbClr val="000000"/>
              </a:solidFill>
              <a:latin typeface="Arial"/>
              <a:ea typeface="Arial"/>
              <a:cs typeface="Arial"/>
              <a:sym typeface="Arial"/>
            </a:endParaRPr>
          </a:p>
          <a:p>
            <a:pPr marL="457200" marR="0" lvl="0" indent="-457200" algn="l" rtl="0">
              <a:lnSpc>
                <a:spcPct val="100000"/>
              </a:lnSpc>
              <a:spcBef>
                <a:spcPts val="0"/>
              </a:spcBef>
              <a:spcAft>
                <a:spcPts val="0"/>
              </a:spcAft>
              <a:buClr>
                <a:schemeClr val="dk1"/>
              </a:buClr>
              <a:buSzPct val="100000"/>
              <a:buFont typeface="+mj-lt"/>
              <a:buAutoNum type="arabicPeriod"/>
            </a:pPr>
            <a:endParaRPr lang="en-GB" sz="2400" dirty="0">
              <a:solidFill>
                <a:schemeClr val="dk1"/>
              </a:solidFill>
              <a:latin typeface="Century Gothic"/>
              <a:ea typeface="Century Gothic"/>
              <a:cs typeface="Century Gothic"/>
              <a:sym typeface="Century Gothic"/>
            </a:endParaRPr>
          </a:p>
        </p:txBody>
      </p:sp>
      <p:sp>
        <p:nvSpPr>
          <p:cNvPr id="4" name="TextBox 3">
            <a:extLst>
              <a:ext uri="{FF2B5EF4-FFF2-40B4-BE49-F238E27FC236}">
                <a16:creationId xmlns:a16="http://schemas.microsoft.com/office/drawing/2014/main" id="{B91102DD-A228-F327-C6D1-2906BA5F3FB3}"/>
              </a:ext>
            </a:extLst>
          </p:cNvPr>
          <p:cNvSpPr txBox="1"/>
          <p:nvPr/>
        </p:nvSpPr>
        <p:spPr>
          <a:xfrm>
            <a:off x="400849" y="4611233"/>
            <a:ext cx="10424387" cy="1323439"/>
          </a:xfrm>
          <a:prstGeom prst="rect">
            <a:avLst/>
          </a:prstGeom>
          <a:noFill/>
        </p:spPr>
        <p:txBody>
          <a:bodyPr wrap="square">
            <a:spAutoFit/>
          </a:bodyPr>
          <a:lstStyle/>
          <a:p>
            <a:pPr marL="457200" marR="0" lvl="0" indent="-457200" algn="l" rtl="0">
              <a:lnSpc>
                <a:spcPct val="100000"/>
              </a:lnSpc>
              <a:spcBef>
                <a:spcPts val="0"/>
              </a:spcBef>
              <a:spcAft>
                <a:spcPts val="0"/>
              </a:spcAft>
              <a:buClr>
                <a:schemeClr val="dk1"/>
              </a:buClr>
              <a:buSzPct val="100000"/>
              <a:buFont typeface="+mj-lt"/>
              <a:buAutoNum type="arabicPeriod"/>
            </a:pPr>
            <a:r>
              <a:rPr lang="en-GB" sz="2000" dirty="0">
                <a:solidFill>
                  <a:schemeClr val="dk1"/>
                </a:solidFill>
                <a:latin typeface="Century Gothic"/>
                <a:ea typeface="Century Gothic"/>
                <a:cs typeface="Century Gothic"/>
                <a:sym typeface="Century Gothic"/>
              </a:rPr>
              <a:t>Describe the function of a titration.</a:t>
            </a:r>
          </a:p>
          <a:p>
            <a:pPr marL="457200" marR="0" lvl="0" indent="-457200" algn="l" rtl="0">
              <a:lnSpc>
                <a:spcPct val="100000"/>
              </a:lnSpc>
              <a:spcBef>
                <a:spcPts val="0"/>
              </a:spcBef>
              <a:spcAft>
                <a:spcPts val="0"/>
              </a:spcAft>
              <a:buClr>
                <a:schemeClr val="dk1"/>
              </a:buClr>
              <a:buSzPct val="100000"/>
              <a:buFont typeface="+mj-lt"/>
              <a:buAutoNum type="arabicPeriod"/>
            </a:pPr>
            <a:r>
              <a:rPr lang="en-GB" sz="2000" b="0" i="0" u="none" strike="noStrike" cap="none" dirty="0">
                <a:solidFill>
                  <a:schemeClr val="dk1"/>
                </a:solidFill>
                <a:latin typeface="Century Gothic"/>
                <a:ea typeface="Century Gothic"/>
                <a:cs typeface="Century Gothic"/>
                <a:sym typeface="Century Gothic"/>
              </a:rPr>
              <a:t>Explain what is meant by the end point of a titration.</a:t>
            </a:r>
          </a:p>
          <a:p>
            <a:pPr marL="457200" lvl="0" indent="-457200">
              <a:buClr>
                <a:schemeClr val="dk1"/>
              </a:buClr>
              <a:buSzPct val="100000"/>
              <a:buFont typeface="+mj-lt"/>
              <a:buAutoNum type="arabicPeriod"/>
            </a:pPr>
            <a:r>
              <a:rPr lang="en-GB" sz="2000" b="0" i="0" u="none" strike="noStrike" cap="none" dirty="0">
                <a:solidFill>
                  <a:schemeClr val="dk1"/>
                </a:solidFill>
                <a:latin typeface="Century Gothic"/>
                <a:ea typeface="Century Gothic"/>
                <a:cs typeface="Century Gothic"/>
                <a:sym typeface="Century Gothic"/>
              </a:rPr>
              <a:t>Explain the function of an indicator in a titration.</a:t>
            </a:r>
          </a:p>
          <a:p>
            <a:pPr marL="457200" lvl="0" indent="-457200">
              <a:buClr>
                <a:schemeClr val="dk1"/>
              </a:buClr>
              <a:buSzPct val="100000"/>
              <a:buFont typeface="+mj-lt"/>
              <a:buAutoNum type="arabicPeriod"/>
            </a:pPr>
            <a:r>
              <a:rPr lang="en-GB" sz="2000" dirty="0">
                <a:solidFill>
                  <a:schemeClr val="dk1"/>
                </a:solidFill>
                <a:latin typeface="Century Gothic"/>
                <a:sym typeface="Century Gothic"/>
              </a:rPr>
              <a:t>Briefly describe how this app could be useful to visually impaired scientists. </a:t>
            </a:r>
            <a:endParaRPr lang="en-GB" sz="2000" dirty="0"/>
          </a:p>
        </p:txBody>
      </p:sp>
      <p:cxnSp>
        <p:nvCxnSpPr>
          <p:cNvPr id="2" name="Straight Connector 1">
            <a:extLst>
              <a:ext uri="{FF2B5EF4-FFF2-40B4-BE49-F238E27FC236}">
                <a16:creationId xmlns:a16="http://schemas.microsoft.com/office/drawing/2014/main" id="{B0BF99E8-9003-9188-66B5-9EC1BD095AD2}"/>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pic>
        <p:nvPicPr>
          <p:cNvPr id="3" name="Picture 2" descr="Icon&#10;&#10;Description automatically generated">
            <a:extLst>
              <a:ext uri="{FF2B5EF4-FFF2-40B4-BE49-F238E27FC236}">
                <a16:creationId xmlns:a16="http://schemas.microsoft.com/office/drawing/2014/main" id="{2F8DF38F-24AE-82C7-770B-41CA14016204}"/>
              </a:ext>
            </a:extLst>
          </p:cNvPr>
          <p:cNvPicPr>
            <a:picLocks noChangeAspect="1"/>
          </p:cNvPicPr>
          <p:nvPr/>
        </p:nvPicPr>
        <p:blipFill>
          <a:blip r:embed="rId3"/>
          <a:stretch>
            <a:fillRect/>
          </a:stretch>
        </p:blipFill>
        <p:spPr>
          <a:xfrm>
            <a:off x="10420881" y="5740340"/>
            <a:ext cx="1145669" cy="547730"/>
          </a:xfrm>
          <a:prstGeom prst="rect">
            <a:avLst/>
          </a:prstGeom>
        </p:spPr>
      </p:pic>
    </p:spTree>
    <p:extLst>
      <p:ext uri="{BB962C8B-B14F-4D97-AF65-F5344CB8AC3E}">
        <p14:creationId xmlns:p14="http://schemas.microsoft.com/office/powerpoint/2010/main" val="3117368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6DB64E-125E-A389-BE69-92C338491DC4}"/>
              </a:ext>
            </a:extLst>
          </p:cNvPr>
          <p:cNvPicPr>
            <a:picLocks noChangeAspect="1"/>
          </p:cNvPicPr>
          <p:nvPr/>
        </p:nvPicPr>
        <p:blipFill>
          <a:blip r:embed="rId3"/>
          <a:stretch>
            <a:fillRect/>
          </a:stretch>
        </p:blipFill>
        <p:spPr>
          <a:xfrm>
            <a:off x="7075772" y="501578"/>
            <a:ext cx="5399378" cy="4105161"/>
          </a:xfrm>
          <a:prstGeom prst="rect">
            <a:avLst/>
          </a:prstGeom>
        </p:spPr>
      </p:pic>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C4.3.13</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a:xfrm>
            <a:off x="509479" y="2102199"/>
            <a:ext cx="5201774" cy="430800"/>
          </a:xfrm>
        </p:spPr>
        <p:txBody>
          <a:bodyPr/>
          <a:lstStyle/>
          <a:p>
            <a:r>
              <a:rPr lang="en-US" dirty="0">
                <a:latin typeface="Century Gothic" panose="020B0502020202020204" pitchFamily="34" charset="0"/>
              </a:rPr>
              <a:t>Taking it Further: Titration Calculations</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03/02/2025</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panose="02040502050405020303"/>
              <a:ea typeface="+mn-ea"/>
              <a:cs typeface="+mn-cs"/>
              <a:sym typeface="Arial"/>
            </a:endParaRPr>
          </a:p>
        </p:txBody>
      </p:sp>
      <p:sp>
        <p:nvSpPr>
          <p:cNvPr id="10" name="TextBox 1">
            <a:extLst>
              <a:ext uri="{FF2B5EF4-FFF2-40B4-BE49-F238E27FC236}">
                <a16:creationId xmlns:a16="http://schemas.microsoft.com/office/drawing/2014/main" id="{29E40D1C-44AF-48D3-B0D3-718E1D46F2EB}"/>
              </a:ext>
            </a:extLst>
          </p:cNvPr>
          <p:cNvSpPr txBox="1"/>
          <p:nvPr/>
        </p:nvSpPr>
        <p:spPr>
          <a:xfrm>
            <a:off x="312639" y="4518898"/>
            <a:ext cx="10169094" cy="2616101"/>
          </a:xfrm>
          <a:prstGeom prst="rect">
            <a:avLst/>
          </a:prstGeom>
          <a:noFill/>
        </p:spPr>
        <p:txBody>
          <a:bodyPr wrap="square" lIns="91440" tIns="45720" rIns="91440" bIns="45720" numCol="2"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4.3.1 Prior Knowledge Review</a:t>
            </a: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4.3.2 (HT) </a:t>
            </a:r>
            <a:r>
              <a:rPr lang="en-US" sz="1600" dirty="0">
                <a:solidFill>
                  <a:srgbClr val="000000"/>
                </a:solidFill>
                <a:latin typeface="Century Gothic" panose="020B0502020202020204" pitchFamily="34" charset="0"/>
                <a:cs typeface="Arial"/>
                <a:sym typeface="Arial"/>
              </a:rPr>
              <a:t>Introducing the Mole</a:t>
            </a:r>
            <a:r>
              <a:rPr lang="en-US" b="1" dirty="0">
                <a:solidFill>
                  <a:srgbClr val="000000"/>
                </a:solidFill>
                <a:latin typeface="Century Gothic" panose="020B0502020202020204" pitchFamily="34" charset="0"/>
                <a:cs typeface="Arial"/>
                <a:sym typeface="Arial"/>
              </a:rPr>
              <a:t>	</a:t>
            </a:r>
            <a:endParaRPr kumimoji="0" lang="en-US"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4.3.3 (HT) </a:t>
            </a:r>
            <a:r>
              <a:rPr lang="en-US" sz="1600" dirty="0">
                <a:solidFill>
                  <a:srgbClr val="000000"/>
                </a:solidFill>
                <a:latin typeface="Century Gothic" panose="020B0502020202020204" pitchFamily="34" charset="0"/>
                <a:cs typeface="Arial"/>
                <a:sym typeface="Arial"/>
              </a:rPr>
              <a:t>Mole Calculations</a:t>
            </a:r>
            <a:endPar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4.3.4</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 PKR: Concentration</a:t>
            </a:r>
            <a:endParaRPr lang="en-US" sz="1600" i="0" u="none" strike="noStrike" kern="1200" cap="none" spc="0" normalizeH="0" baseline="0" noProof="0" dirty="0">
              <a:ln>
                <a:noFill/>
              </a:ln>
              <a:solidFill>
                <a:srgbClr val="000000"/>
              </a:solidFill>
              <a:effectLst/>
              <a:uLnTx/>
              <a:uFillTx/>
              <a:latin typeface="Century Gothic"/>
              <a:cs typeface="Arial"/>
            </a:endParaRP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4.3.5 TIF: Calculating Concentration</a:t>
            </a:r>
          </a:p>
          <a:p>
            <a:pPr marR="0" lvl="0" algn="l" defTabSz="914400" rtl="0" eaLnBrk="1" fontAlgn="auto" latinLnBrk="0" hangingPunct="1">
              <a:lnSpc>
                <a:spcPct val="100000"/>
              </a:lnSpc>
              <a:spcBef>
                <a:spcPts val="0"/>
              </a:spcBef>
              <a:spcAft>
                <a:spcPts val="0"/>
              </a:spcAft>
              <a:buClrTx/>
              <a:buSzTx/>
              <a:tabLst/>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4.3.6</a:t>
            </a:r>
            <a:r>
              <a:rPr kumimoji="0" lang="en-US" sz="1600" i="0" u="none" strike="noStrike" kern="1200" cap="none" spc="0" normalizeH="0" baseline="0" noProof="0" dirty="0">
                <a:ln>
                  <a:noFill/>
                </a:ln>
                <a:solidFill>
                  <a:srgbClr val="000000"/>
                </a:solidFill>
                <a:effectLst/>
                <a:uLnTx/>
                <a:uFillTx/>
                <a:latin typeface="Century Gothic"/>
                <a:cs typeface="Arial"/>
                <a:sym typeface="Arial"/>
              </a:rPr>
              <a:t> TIF: Calculating an Unknown Concentration</a:t>
            </a:r>
            <a:endParaRPr lang="en-US" sz="1600" i="0" u="none" strike="noStrike" kern="1200" cap="none" spc="0" normalizeH="0" baseline="0" noProof="0" dirty="0">
              <a:ln>
                <a:noFill/>
              </a:ln>
              <a:solidFill>
                <a:srgbClr val="000000"/>
              </a:solidFill>
              <a:effectLst/>
              <a:uLnTx/>
              <a:uFillTx/>
              <a:latin typeface="Century Gothic"/>
              <a:cs typeface="Arial"/>
            </a:endParaRPr>
          </a:p>
          <a:p>
            <a:pPr>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4.3.7</a:t>
            </a:r>
            <a:r>
              <a:rPr lang="en-US" sz="1600" dirty="0">
                <a:solidFill>
                  <a:srgbClr val="000000"/>
                </a:solidFill>
                <a:latin typeface="Century Gothic" panose="020B0502020202020204" pitchFamily="34" charset="0"/>
                <a:cs typeface="Arial"/>
                <a:sym typeface="Arial"/>
              </a:rPr>
              <a:t> (HT) Amounts of Substances in Equations</a:t>
            </a:r>
          </a:p>
          <a:p>
            <a:pPr>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4.3.8</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a:t>
            </a:r>
            <a:r>
              <a:rPr lang="en-US" sz="1600" dirty="0">
                <a:solidFill>
                  <a:srgbClr val="000000"/>
                </a:solidFill>
                <a:latin typeface="Century Gothic" panose="020B0502020202020204" pitchFamily="34" charset="0"/>
                <a:cs typeface="Arial"/>
                <a:sym typeface="Arial"/>
              </a:rPr>
              <a:t>(HT) Limiting Reactants</a:t>
            </a:r>
            <a:endParaRPr lang="en-US" sz="2000" dirty="0">
              <a:solidFill>
                <a:srgbClr val="000000"/>
              </a:solidFill>
              <a:latin typeface="Century Gothic" panose="020B0502020202020204" pitchFamily="34" charset="0"/>
              <a:cs typeface="Arial"/>
              <a:sym typeface="Arial"/>
            </a:endParaRPr>
          </a:p>
          <a:p>
            <a:pPr>
              <a:defRPr/>
            </a:pPr>
            <a:r>
              <a:rPr lang="en-US" sz="1600" dirty="0">
                <a:solidFill>
                  <a:srgbClr val="000000"/>
                </a:solidFill>
                <a:latin typeface="Century Gothic" panose="020B0502020202020204" pitchFamily="34" charset="0"/>
                <a:cs typeface="Arial"/>
                <a:sym typeface="Arial"/>
              </a:rPr>
              <a:t>C</a:t>
            </a: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4.3.9</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PKR: Reactions of Acids</a:t>
            </a:r>
          </a:p>
          <a:p>
            <a:pPr>
              <a:defRPr/>
            </a:pPr>
            <a:endPar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lvl="2">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C4.3.10</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Acids, Alkalis and Neutralisation</a:t>
            </a: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C4.3.11</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TIF: Acid-Alkali Titration</a:t>
            </a:r>
          </a:p>
          <a:p>
            <a:pPr>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C4.3.12</a:t>
            </a:r>
            <a:r>
              <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 TIF: Acid-Alkali Titration Analysis</a:t>
            </a:r>
          </a:p>
          <a:p>
            <a:pPr marL="1200150" lvl="2" indent="-285750">
              <a:buFont typeface="Wingdings" pitchFamily="2" charset="2"/>
              <a:buChar char="Ø"/>
              <a:defRPr/>
            </a:pPr>
            <a:r>
              <a:rPr kumimoji="0" lang="en-US"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C4.3.13 TIF: </a:t>
            </a:r>
            <a:r>
              <a:rPr lang="en-US" b="1" dirty="0">
                <a:solidFill>
                  <a:srgbClr val="000000"/>
                </a:solidFill>
                <a:latin typeface="Century Gothic" panose="020B0502020202020204" pitchFamily="34" charset="0"/>
                <a:cs typeface="Arial"/>
                <a:sym typeface="Arial"/>
              </a:rPr>
              <a:t>Titration Calculations</a:t>
            </a:r>
            <a:endParaRPr kumimoji="0" lang="en-US" b="1"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lvl="2">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C4.3.14 (HT) Strong and Weak Acids</a:t>
            </a:r>
            <a:endParaRPr kumimoji="0" lang="en-US" sz="14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lvl="2">
              <a:defRPr/>
            </a:pPr>
            <a:r>
              <a:rPr kumimoji="0" lang="en-US" sz="16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rPr>
              <a:t>C4.3.15 TIF: Volumes of Gases</a:t>
            </a:r>
            <a:endParaRPr kumimoji="0" lang="en-US" sz="140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a:defRPr/>
            </a:pPr>
            <a:endParaRPr lang="en-US" sz="1600" dirty="0">
              <a:solidFill>
                <a:srgbClr val="000000"/>
              </a:solidFill>
              <a:latin typeface="Century Gothic" panose="020B0502020202020204" pitchFamily="34" charset="0"/>
              <a:cs typeface="Arial"/>
              <a:sym typeface="Arial"/>
            </a:endParaRPr>
          </a:p>
          <a:p>
            <a:pPr>
              <a:defRPr/>
            </a:pPr>
            <a:endPar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a:p>
            <a:pPr>
              <a:defRPr/>
            </a:pPr>
            <a:endParaRPr kumimoji="0" lang="en-US" sz="1600" b="0" i="0" u="none" strike="noStrike" kern="1200" cap="none" spc="0" normalizeH="0" baseline="0" noProof="0" dirty="0">
              <a:ln>
                <a:noFill/>
              </a:ln>
              <a:solidFill>
                <a:srgbClr val="000000"/>
              </a:solidFill>
              <a:effectLst/>
              <a:uLnTx/>
              <a:uFillTx/>
              <a:latin typeface="Century Gothic" panose="020B0502020202020204" pitchFamily="34" charset="0"/>
              <a:ea typeface="+mn-ea"/>
              <a:cs typeface="Arial"/>
              <a:sym typeface="Arial"/>
            </a:endParaRPr>
          </a:p>
        </p:txBody>
      </p:sp>
      <p:pic>
        <p:nvPicPr>
          <p:cNvPr id="9" name="Picture 8" descr="Icon&#10;&#10;Description automatically generated">
            <a:extLst>
              <a:ext uri="{FF2B5EF4-FFF2-40B4-BE49-F238E27FC236}">
                <a16:creationId xmlns:a16="http://schemas.microsoft.com/office/drawing/2014/main" id="{F4BB6E1E-38B7-6046-B96C-B5FC3B4E3054}"/>
              </a:ext>
            </a:extLst>
          </p:cNvPr>
          <p:cNvPicPr>
            <a:picLocks noChangeAspect="1"/>
          </p:cNvPicPr>
          <p:nvPr/>
        </p:nvPicPr>
        <p:blipFill>
          <a:blip r:embed="rId4"/>
          <a:stretch>
            <a:fillRect/>
          </a:stretch>
        </p:blipFill>
        <p:spPr>
          <a:xfrm>
            <a:off x="7617667" y="1996627"/>
            <a:ext cx="837234" cy="432292"/>
          </a:xfrm>
          <a:prstGeom prst="rect">
            <a:avLst/>
          </a:prstGeom>
        </p:spPr>
      </p:pic>
      <p:pic>
        <p:nvPicPr>
          <p:cNvPr id="7" name="Picture 6" descr="Icon&#10;&#10;Description automatically generated">
            <a:extLst>
              <a:ext uri="{FF2B5EF4-FFF2-40B4-BE49-F238E27FC236}">
                <a16:creationId xmlns:a16="http://schemas.microsoft.com/office/drawing/2014/main" id="{3571BE90-4854-4EEE-32DC-198FEB1B4F9A}"/>
              </a:ext>
            </a:extLst>
          </p:cNvPr>
          <p:cNvPicPr>
            <a:picLocks noChangeAspect="1"/>
          </p:cNvPicPr>
          <p:nvPr/>
        </p:nvPicPr>
        <p:blipFill>
          <a:blip r:embed="rId5"/>
          <a:stretch>
            <a:fillRect/>
          </a:stretch>
        </p:blipFill>
        <p:spPr>
          <a:xfrm>
            <a:off x="10420882" y="5311715"/>
            <a:ext cx="1145669" cy="547730"/>
          </a:xfrm>
          <a:prstGeom prst="rect">
            <a:avLst/>
          </a:prstGeom>
        </p:spPr>
      </p:pic>
    </p:spTree>
    <p:extLst>
      <p:ext uri="{BB962C8B-B14F-4D97-AF65-F5344CB8AC3E}">
        <p14:creationId xmlns:p14="http://schemas.microsoft.com/office/powerpoint/2010/main" val="27399729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275585"/>
            <a:ext cx="10829260" cy="2677656"/>
          </a:xfrm>
          <a:prstGeom prst="rect">
            <a:avLst/>
          </a:prstGeom>
          <a:noFill/>
          <a:ln>
            <a:noFill/>
          </a:ln>
        </p:spPr>
        <p:txBody>
          <a:bodyPr wrap="square" rtlCol="0">
            <a:spAutoFit/>
          </a:bodyPr>
          <a:lstStyle/>
          <a:p>
            <a:pPr marL="342900" indent="-342900">
              <a:buFont typeface="Arial" panose="020B0604020202020204" pitchFamily="34" charset="0"/>
              <a:buChar char="•"/>
            </a:pPr>
            <a:r>
              <a:rPr lang="en-US" sz="2400" dirty="0">
                <a:latin typeface="Century Gothic" panose="020B0502020202020204" pitchFamily="34" charset="0"/>
              </a:rPr>
              <a:t>Explain the purpose of a titration</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Use the equation that links concentration, volume and amount of substance</a:t>
            </a:r>
          </a:p>
          <a:p>
            <a:pPr marL="342900" indent="-342900">
              <a:buFont typeface="Arial" panose="020B0604020202020204" pitchFamily="34" charset="0"/>
              <a:buChar char="•"/>
            </a:pPr>
            <a:endParaRPr lang="en-US" sz="2400" dirty="0">
              <a:latin typeface="Century Gothic" panose="020B0502020202020204" pitchFamily="34" charset="0"/>
            </a:endParaRPr>
          </a:p>
          <a:p>
            <a:pPr marL="342900" indent="-342900">
              <a:buFont typeface="Arial" panose="020B0604020202020204" pitchFamily="34" charset="0"/>
              <a:buChar char="•"/>
            </a:pPr>
            <a:r>
              <a:rPr lang="en-US" sz="2400" dirty="0">
                <a:latin typeface="Century Gothic" panose="020B0502020202020204" pitchFamily="34" charset="0"/>
              </a:rPr>
              <a:t>Use mole ratios to calculate an unknown concentration</a:t>
            </a:r>
          </a:p>
          <a:p>
            <a:endParaRPr lang="en-US" sz="2400" dirty="0">
              <a:latin typeface="Century Gothic" panose="020B0502020202020204" pitchFamily="34" charset="0"/>
            </a:endParaRP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555585"/>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3"/>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10" name="Rectangle 9">
            <a:extLst>
              <a:ext uri="{FF2B5EF4-FFF2-40B4-BE49-F238E27FC236}">
                <a16:creationId xmlns:a16="http://schemas.microsoft.com/office/drawing/2014/main" id="{9C9974A5-8275-CF4E-AF9F-06F6CE8CB111}"/>
              </a:ext>
            </a:extLst>
          </p:cNvPr>
          <p:cNvSpPr/>
          <p:nvPr/>
        </p:nvSpPr>
        <p:spPr>
          <a:xfrm>
            <a:off x="1980581" y="5755170"/>
            <a:ext cx="1362226" cy="70559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titre</a:t>
            </a:r>
          </a:p>
        </p:txBody>
      </p:sp>
      <p:sp>
        <p:nvSpPr>
          <p:cNvPr id="14" name="Rectangle 13">
            <a:extLst>
              <a:ext uri="{FF2B5EF4-FFF2-40B4-BE49-F238E27FC236}">
                <a16:creationId xmlns:a16="http://schemas.microsoft.com/office/drawing/2014/main" id="{A2C825F2-5973-4048-9A5C-E0A4E794080E}"/>
              </a:ext>
            </a:extLst>
          </p:cNvPr>
          <p:cNvSpPr/>
          <p:nvPr/>
        </p:nvSpPr>
        <p:spPr>
          <a:xfrm>
            <a:off x="5422510" y="4997292"/>
            <a:ext cx="1909624" cy="68913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titration</a:t>
            </a:r>
          </a:p>
        </p:txBody>
      </p:sp>
      <p:sp>
        <p:nvSpPr>
          <p:cNvPr id="6" name="Rectangle 5">
            <a:extLst>
              <a:ext uri="{FF2B5EF4-FFF2-40B4-BE49-F238E27FC236}">
                <a16:creationId xmlns:a16="http://schemas.microsoft.com/office/drawing/2014/main" id="{F4415590-7397-9082-FD03-C785D48692FC}"/>
              </a:ext>
            </a:extLst>
          </p:cNvPr>
          <p:cNvSpPr/>
          <p:nvPr/>
        </p:nvSpPr>
        <p:spPr>
          <a:xfrm>
            <a:off x="2004393" y="5007458"/>
            <a:ext cx="1710357" cy="67896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acid</a:t>
            </a:r>
          </a:p>
        </p:txBody>
      </p:sp>
      <p:sp>
        <p:nvSpPr>
          <p:cNvPr id="7" name="Rectangle 6">
            <a:extLst>
              <a:ext uri="{FF2B5EF4-FFF2-40B4-BE49-F238E27FC236}">
                <a16:creationId xmlns:a16="http://schemas.microsoft.com/office/drawing/2014/main" id="{8F351BFD-E2B1-31B3-C107-5A322AE99B0A}"/>
              </a:ext>
            </a:extLst>
          </p:cNvPr>
          <p:cNvSpPr/>
          <p:nvPr/>
        </p:nvSpPr>
        <p:spPr>
          <a:xfrm>
            <a:off x="3771282" y="5002695"/>
            <a:ext cx="1596586" cy="67964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alkali</a:t>
            </a:r>
          </a:p>
        </p:txBody>
      </p:sp>
      <p:sp>
        <p:nvSpPr>
          <p:cNvPr id="11" name="Rectangle 10">
            <a:extLst>
              <a:ext uri="{FF2B5EF4-FFF2-40B4-BE49-F238E27FC236}">
                <a16:creationId xmlns:a16="http://schemas.microsoft.com/office/drawing/2014/main" id="{1A25FDA9-8BCA-5B8B-691C-BED6903084ED}"/>
              </a:ext>
            </a:extLst>
          </p:cNvPr>
          <p:cNvSpPr/>
          <p:nvPr/>
        </p:nvSpPr>
        <p:spPr>
          <a:xfrm>
            <a:off x="3399196" y="5749705"/>
            <a:ext cx="2290404" cy="7110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concordant</a:t>
            </a:r>
          </a:p>
        </p:txBody>
      </p:sp>
      <p:cxnSp>
        <p:nvCxnSpPr>
          <p:cNvPr id="4" name="Straight Connector 3">
            <a:extLst>
              <a:ext uri="{FF2B5EF4-FFF2-40B4-BE49-F238E27FC236}">
                <a16:creationId xmlns:a16="http://schemas.microsoft.com/office/drawing/2014/main" id="{0AC94414-9A88-07CF-0FCC-051714ECCB01}"/>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74FAED1A-A5AA-9C36-C246-17C232CE55F5}"/>
              </a:ext>
            </a:extLst>
          </p:cNvPr>
          <p:cNvSpPr/>
          <p:nvPr/>
        </p:nvSpPr>
        <p:spPr>
          <a:xfrm>
            <a:off x="5732387" y="5752204"/>
            <a:ext cx="2683480" cy="70855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concentration</a:t>
            </a:r>
          </a:p>
        </p:txBody>
      </p:sp>
      <p:sp>
        <p:nvSpPr>
          <p:cNvPr id="13" name="Rectangle 12">
            <a:extLst>
              <a:ext uri="{FF2B5EF4-FFF2-40B4-BE49-F238E27FC236}">
                <a16:creationId xmlns:a16="http://schemas.microsoft.com/office/drawing/2014/main" id="{87483310-03D5-5F16-74E9-43AE33DFD826}"/>
              </a:ext>
            </a:extLst>
          </p:cNvPr>
          <p:cNvSpPr/>
          <p:nvPr/>
        </p:nvSpPr>
        <p:spPr>
          <a:xfrm>
            <a:off x="7386777" y="4997292"/>
            <a:ext cx="2502290" cy="68913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neutralisation</a:t>
            </a:r>
          </a:p>
        </p:txBody>
      </p:sp>
      <p:sp>
        <p:nvSpPr>
          <p:cNvPr id="15" name="Rectangle 14">
            <a:extLst>
              <a:ext uri="{FF2B5EF4-FFF2-40B4-BE49-F238E27FC236}">
                <a16:creationId xmlns:a16="http://schemas.microsoft.com/office/drawing/2014/main" id="{C26AA67F-5B3E-91E1-2CBB-6C8202497781}"/>
              </a:ext>
            </a:extLst>
          </p:cNvPr>
          <p:cNvSpPr/>
          <p:nvPr/>
        </p:nvSpPr>
        <p:spPr>
          <a:xfrm>
            <a:off x="8470510" y="5759292"/>
            <a:ext cx="1418557" cy="70924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tx1"/>
                </a:solidFill>
                <a:latin typeface="Century Gothic" panose="020B0502020202020204" pitchFamily="34" charset="0"/>
              </a:rPr>
              <a:t>moles</a:t>
            </a:r>
          </a:p>
        </p:txBody>
      </p:sp>
    </p:spTree>
    <p:extLst>
      <p:ext uri="{BB962C8B-B14F-4D97-AF65-F5344CB8AC3E}">
        <p14:creationId xmlns:p14="http://schemas.microsoft.com/office/powerpoint/2010/main" val="2552635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dirty="0">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dirty="0">
                <a:solidFill>
                  <a:schemeClr val="dk1"/>
                </a:solidFill>
                <a:latin typeface="Century Gothic"/>
                <a:ea typeface="Century Gothic"/>
                <a:cs typeface="Century Gothic"/>
                <a:sym typeface="Century Gothic"/>
              </a:rPr>
              <a:t>The </a:t>
            </a:r>
            <a:r>
              <a:rPr lang="en-GB" sz="2400" b="1" i="0" u="none" strike="noStrike" cap="none" dirty="0">
                <a:solidFill>
                  <a:schemeClr val="dk1"/>
                </a:solidFill>
                <a:latin typeface="Century Gothic"/>
                <a:ea typeface="Century Gothic"/>
                <a:cs typeface="Century Gothic"/>
                <a:sym typeface="Century Gothic"/>
              </a:rPr>
              <a:t>fix-it</a:t>
            </a:r>
            <a:r>
              <a:rPr lang="en-GB" sz="2400" b="0" i="0" u="none" strike="noStrike" cap="none" dirty="0">
                <a:solidFill>
                  <a:schemeClr val="dk1"/>
                </a:solidFill>
                <a:latin typeface="Century Gothic"/>
                <a:ea typeface="Century Gothic"/>
                <a:cs typeface="Century Gothic"/>
                <a:sym typeface="Century Gothic"/>
              </a:rPr>
              <a:t> is an opportunity to respond to gaps in knowledge, especially those identified by th</a:t>
            </a:r>
            <a:r>
              <a:rPr lang="en-GB" sz="2400" dirty="0">
                <a:solidFill>
                  <a:schemeClr val="dk1"/>
                </a:solidFill>
                <a:latin typeface="Century Gothic"/>
                <a:ea typeface="Century Gothic"/>
                <a:cs typeface="Century Gothic"/>
                <a:sym typeface="Century Gothic"/>
              </a:rPr>
              <a:t>e </a:t>
            </a:r>
            <a:r>
              <a:rPr lang="en-GB" sz="2400" b="1" dirty="0">
                <a:solidFill>
                  <a:schemeClr val="dk1"/>
                </a:solidFill>
                <a:latin typeface="Century Gothic"/>
                <a:ea typeface="Century Gothic"/>
                <a:cs typeface="Century Gothic"/>
                <a:sym typeface="Century Gothic"/>
              </a:rPr>
              <a:t>pre-unit quiz</a:t>
            </a:r>
            <a:r>
              <a:rPr lang="en-GB" sz="2400" dirty="0">
                <a:solidFill>
                  <a:schemeClr val="dk1"/>
                </a:solidFill>
                <a:latin typeface="Century Gothic"/>
                <a:ea typeface="Century Gothic"/>
                <a:cs typeface="Century Gothic"/>
                <a:sym typeface="Century Gothic"/>
              </a:rPr>
              <a: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dirty="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dirty="0">
                <a:solidFill>
                  <a:schemeClr val="dk1"/>
                </a:solidFill>
                <a:latin typeface="Century Gothic"/>
                <a:ea typeface="Arial"/>
                <a:cs typeface="Arial"/>
                <a:sym typeface="Century Gothic"/>
              </a:rPr>
              <a:t>reteach</a:t>
            </a:r>
            <a:r>
              <a:rPr lang="en-GB" sz="2400" dirty="0">
                <a:solidFill>
                  <a:schemeClr val="dk1"/>
                </a:solidFill>
                <a:latin typeface="Century Gothic"/>
                <a:ea typeface="Arial"/>
                <a:cs typeface="Arial"/>
                <a:sym typeface="Century Gothic"/>
              </a:rPr>
              <a:t>, </a:t>
            </a:r>
            <a:r>
              <a:rPr lang="en-GB" sz="2400" b="1" i="0" u="none" strike="noStrike" cap="none" dirty="0">
                <a:solidFill>
                  <a:schemeClr val="dk1"/>
                </a:solidFill>
                <a:latin typeface="Century Gothic"/>
                <a:ea typeface="Arial"/>
                <a:cs typeface="Arial"/>
                <a:sym typeface="Century Gothic"/>
              </a:rPr>
              <a:t>explanation, de</a:t>
            </a:r>
            <a:r>
              <a:rPr lang="en-GB" sz="2400" b="1" dirty="0">
                <a:solidFill>
                  <a:schemeClr val="dk1"/>
                </a:solidFill>
                <a:latin typeface="Century Gothic"/>
                <a:ea typeface="Arial"/>
                <a:cs typeface="Arial"/>
                <a:sym typeface="Century Gothic"/>
              </a:rPr>
              <a:t>monstration</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modelling</a:t>
            </a:r>
            <a:r>
              <a:rPr lang="en-GB" sz="2400" dirty="0">
                <a:solidFill>
                  <a:schemeClr val="dk1"/>
                </a:solidFill>
                <a:latin typeface="Century Gothic"/>
                <a:ea typeface="Arial"/>
                <a:cs typeface="Arial"/>
                <a:sym typeface="Century Gothic"/>
              </a:rPr>
              <a:t> </a:t>
            </a:r>
            <a:r>
              <a:rPr lang="en-GB" sz="2400" b="0" i="0" u="none" strike="noStrike" cap="none" dirty="0">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practise</a:t>
            </a:r>
            <a:r>
              <a:rPr lang="en-GB" sz="2400" dirty="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dirty="0">
                <a:solidFill>
                  <a:schemeClr val="dk1"/>
                </a:solidFill>
                <a:latin typeface="Century Gothic"/>
                <a:ea typeface="Arial"/>
                <a:cs typeface="Arial"/>
                <a:sym typeface="Century Gothic"/>
              </a:rPr>
              <a:t>redrafting</a:t>
            </a:r>
            <a:r>
              <a:rPr lang="en-GB" sz="2400" dirty="0">
                <a:solidFill>
                  <a:schemeClr val="dk1"/>
                </a:solidFill>
                <a:latin typeface="Century Gothic"/>
                <a:ea typeface="Arial"/>
                <a:cs typeface="Arial"/>
                <a:sym typeface="Century Gothic"/>
              </a:rPr>
              <a:t> or </a:t>
            </a:r>
            <a:r>
              <a:rPr lang="en-GB" sz="2400" b="1" dirty="0">
                <a:solidFill>
                  <a:schemeClr val="dk1"/>
                </a:solidFill>
                <a:latin typeface="Century Gothic"/>
                <a:ea typeface="Arial"/>
                <a:cs typeface="Arial"/>
                <a:sym typeface="Century Gothic"/>
              </a:rPr>
              <a:t>improving</a:t>
            </a:r>
            <a:r>
              <a:rPr lang="en-GB" sz="2400" dirty="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dirty="0">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a:xfrm>
            <a:off x="491072" y="-4504"/>
            <a:ext cx="10620000" cy="720000"/>
          </a:xfrm>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cxnSp>
        <p:nvCxnSpPr>
          <p:cNvPr id="3" name="Straight Connector 2">
            <a:extLst>
              <a:ext uri="{FF2B5EF4-FFF2-40B4-BE49-F238E27FC236}">
                <a16:creationId xmlns:a16="http://schemas.microsoft.com/office/drawing/2014/main" id="{11970EB1-82BF-2247-81F6-8ADF20C5374B}"/>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5B8684FB-CA45-7FB9-D0B4-93F88B7C69B5}"/>
              </a:ext>
            </a:extLst>
          </p:cNvPr>
          <p:cNvPicPr>
            <a:picLocks noChangeAspect="1"/>
          </p:cNvPicPr>
          <p:nvPr/>
        </p:nvPicPr>
        <p:blipFill>
          <a:blip r:embed="rId3"/>
          <a:stretch>
            <a:fillRect/>
          </a:stretch>
        </p:blipFill>
        <p:spPr>
          <a:xfrm>
            <a:off x="6776357" y="4202527"/>
            <a:ext cx="4584700" cy="2562038"/>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4597D-822D-DBCC-8F0B-826B7CF8ADC4}"/>
              </a:ext>
            </a:extLst>
          </p:cNvPr>
          <p:cNvSpPr>
            <a:spLocks noGrp="1"/>
          </p:cNvSpPr>
          <p:nvPr>
            <p:ph type="title"/>
          </p:nvPr>
        </p:nvSpPr>
        <p:spPr/>
        <p:txBody>
          <a:bodyPr/>
          <a:lstStyle/>
          <a:p>
            <a:r>
              <a:rPr lang="en-GB" dirty="0">
                <a:latin typeface="Century Gothic" panose="020B0502020202020204" pitchFamily="34" charset="0"/>
              </a:rPr>
              <a:t>Titration</a:t>
            </a:r>
          </a:p>
        </p:txBody>
      </p:sp>
      <p:cxnSp>
        <p:nvCxnSpPr>
          <p:cNvPr id="3" name="Straight Connector 2">
            <a:extLst>
              <a:ext uri="{FF2B5EF4-FFF2-40B4-BE49-F238E27FC236}">
                <a16:creationId xmlns:a16="http://schemas.microsoft.com/office/drawing/2014/main" id="{9B31CCE2-55B2-0CA1-D191-950971B0E4DE}"/>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pic>
        <p:nvPicPr>
          <p:cNvPr id="12" name="Picture 11" descr="A picture containing diagram&#10;&#10;Description automatically generated">
            <a:extLst>
              <a:ext uri="{FF2B5EF4-FFF2-40B4-BE49-F238E27FC236}">
                <a16:creationId xmlns:a16="http://schemas.microsoft.com/office/drawing/2014/main" id="{DB0464DC-239D-19AB-90CA-A8C81F33F428}"/>
              </a:ext>
            </a:extLst>
          </p:cNvPr>
          <p:cNvPicPr>
            <a:picLocks noChangeAspect="1"/>
          </p:cNvPicPr>
          <p:nvPr/>
        </p:nvPicPr>
        <p:blipFill>
          <a:blip r:embed="rId3"/>
          <a:stretch>
            <a:fillRect/>
          </a:stretch>
        </p:blipFill>
        <p:spPr>
          <a:xfrm>
            <a:off x="507998" y="987102"/>
            <a:ext cx="3434413" cy="4894039"/>
          </a:xfrm>
          <a:prstGeom prst="rect">
            <a:avLst/>
          </a:prstGeom>
        </p:spPr>
      </p:pic>
      <p:sp>
        <p:nvSpPr>
          <p:cNvPr id="13" name="TextBox 12">
            <a:extLst>
              <a:ext uri="{FF2B5EF4-FFF2-40B4-BE49-F238E27FC236}">
                <a16:creationId xmlns:a16="http://schemas.microsoft.com/office/drawing/2014/main" id="{B7E6F88E-4CFF-52F7-B864-E7A387C99120}"/>
              </a:ext>
            </a:extLst>
          </p:cNvPr>
          <p:cNvSpPr txBox="1"/>
          <p:nvPr/>
        </p:nvSpPr>
        <p:spPr>
          <a:xfrm>
            <a:off x="4227226" y="1004341"/>
            <a:ext cx="6670623" cy="830997"/>
          </a:xfrm>
          <a:prstGeom prst="rect">
            <a:avLst/>
          </a:prstGeom>
          <a:noFill/>
        </p:spPr>
        <p:txBody>
          <a:bodyPr wrap="square" rtlCol="0">
            <a:spAutoFit/>
          </a:bodyPr>
          <a:lstStyle/>
          <a:p>
            <a:r>
              <a:rPr lang="en-GB" sz="2400" dirty="0">
                <a:latin typeface="Century Gothic" panose="020B0502020202020204" pitchFamily="34" charset="0"/>
              </a:rPr>
              <a:t>We know the volume and concentration of one reactant, which is in the conical flask.</a:t>
            </a:r>
          </a:p>
        </p:txBody>
      </p:sp>
      <p:sp>
        <p:nvSpPr>
          <p:cNvPr id="14" name="TextBox 13">
            <a:extLst>
              <a:ext uri="{FF2B5EF4-FFF2-40B4-BE49-F238E27FC236}">
                <a16:creationId xmlns:a16="http://schemas.microsoft.com/office/drawing/2014/main" id="{C11399B7-5F55-616A-6D97-FD8E841C5531}"/>
              </a:ext>
            </a:extLst>
          </p:cNvPr>
          <p:cNvSpPr txBox="1"/>
          <p:nvPr/>
        </p:nvSpPr>
        <p:spPr>
          <a:xfrm>
            <a:off x="4274694" y="2985542"/>
            <a:ext cx="5921115" cy="1569660"/>
          </a:xfrm>
          <a:prstGeom prst="rect">
            <a:avLst/>
          </a:prstGeom>
          <a:noFill/>
        </p:spPr>
        <p:txBody>
          <a:bodyPr wrap="square" rtlCol="0">
            <a:spAutoFit/>
          </a:bodyPr>
          <a:lstStyle/>
          <a:p>
            <a:r>
              <a:rPr lang="en-GB" sz="2400" dirty="0">
                <a:latin typeface="Century Gothic" panose="020B0502020202020204" pitchFamily="34" charset="0"/>
              </a:rPr>
              <a:t>We can use the balanced chemical equation to determine the number of moles of the other reactant that reacted.</a:t>
            </a:r>
          </a:p>
        </p:txBody>
      </p:sp>
      <p:sp>
        <p:nvSpPr>
          <p:cNvPr id="15" name="TextBox 14">
            <a:extLst>
              <a:ext uri="{FF2B5EF4-FFF2-40B4-BE49-F238E27FC236}">
                <a16:creationId xmlns:a16="http://schemas.microsoft.com/office/drawing/2014/main" id="{CAC4B021-4E8A-9B19-A39E-2C1181E7B253}"/>
              </a:ext>
            </a:extLst>
          </p:cNvPr>
          <p:cNvSpPr txBox="1"/>
          <p:nvPr/>
        </p:nvSpPr>
        <p:spPr>
          <a:xfrm>
            <a:off x="4229725" y="1981200"/>
            <a:ext cx="5921115" cy="830997"/>
          </a:xfrm>
          <a:prstGeom prst="rect">
            <a:avLst/>
          </a:prstGeom>
          <a:noFill/>
        </p:spPr>
        <p:txBody>
          <a:bodyPr wrap="square" rtlCol="0">
            <a:spAutoFit/>
          </a:bodyPr>
          <a:lstStyle/>
          <a:p>
            <a:r>
              <a:rPr lang="en-GB" sz="2400" dirty="0">
                <a:latin typeface="Century Gothic" panose="020B0502020202020204" pitchFamily="34" charset="0"/>
              </a:rPr>
              <a:t>We can calculate the </a:t>
            </a:r>
            <a:r>
              <a:rPr lang="en-GB" sz="2400" b="1" dirty="0">
                <a:latin typeface="Century Gothic" panose="020B0502020202020204" pitchFamily="34" charset="0"/>
              </a:rPr>
              <a:t>number</a:t>
            </a:r>
            <a:r>
              <a:rPr lang="en-GB" sz="2400" dirty="0">
                <a:latin typeface="Century Gothic" panose="020B0502020202020204" pitchFamily="34" charset="0"/>
              </a:rPr>
              <a:t> of </a:t>
            </a:r>
            <a:r>
              <a:rPr lang="en-GB" sz="2400" b="1" dirty="0">
                <a:latin typeface="Century Gothic" panose="020B0502020202020204" pitchFamily="34" charset="0"/>
              </a:rPr>
              <a:t>moles</a:t>
            </a:r>
            <a:r>
              <a:rPr lang="en-GB" sz="2400" dirty="0">
                <a:latin typeface="Century Gothic" panose="020B0502020202020204" pitchFamily="34" charset="0"/>
              </a:rPr>
              <a:t> of this reactant that reacted.</a:t>
            </a:r>
          </a:p>
        </p:txBody>
      </p:sp>
      <p:sp>
        <p:nvSpPr>
          <p:cNvPr id="16" name="TextBox 15">
            <a:extLst>
              <a:ext uri="{FF2B5EF4-FFF2-40B4-BE49-F238E27FC236}">
                <a16:creationId xmlns:a16="http://schemas.microsoft.com/office/drawing/2014/main" id="{242E9799-7D05-404A-07D6-25D41C7C3E4B}"/>
              </a:ext>
            </a:extLst>
          </p:cNvPr>
          <p:cNvSpPr txBox="1"/>
          <p:nvPr/>
        </p:nvSpPr>
        <p:spPr>
          <a:xfrm>
            <a:off x="4292184" y="4696918"/>
            <a:ext cx="5921115" cy="1569660"/>
          </a:xfrm>
          <a:prstGeom prst="rect">
            <a:avLst/>
          </a:prstGeom>
          <a:noFill/>
        </p:spPr>
        <p:txBody>
          <a:bodyPr wrap="square" rtlCol="0">
            <a:spAutoFit/>
          </a:bodyPr>
          <a:lstStyle/>
          <a:p>
            <a:r>
              <a:rPr lang="en-GB" sz="2400" dirty="0">
                <a:latin typeface="Century Gothic" panose="020B0502020202020204" pitchFamily="34" charset="0"/>
              </a:rPr>
              <a:t>We can then calculate this </a:t>
            </a:r>
            <a:r>
              <a:rPr lang="en-GB" sz="2400" b="1" dirty="0">
                <a:latin typeface="Century Gothic" panose="020B0502020202020204" pitchFamily="34" charset="0"/>
              </a:rPr>
              <a:t>unknown</a:t>
            </a:r>
            <a:r>
              <a:rPr lang="en-GB" sz="2400" dirty="0">
                <a:latin typeface="Century Gothic" panose="020B0502020202020204" pitchFamily="34" charset="0"/>
              </a:rPr>
              <a:t> </a:t>
            </a:r>
            <a:r>
              <a:rPr lang="en-GB" sz="2400" b="1" dirty="0">
                <a:latin typeface="Century Gothic" panose="020B0502020202020204" pitchFamily="34" charset="0"/>
              </a:rPr>
              <a:t>concentration</a:t>
            </a:r>
            <a:r>
              <a:rPr lang="en-GB" sz="2400" dirty="0">
                <a:latin typeface="Century Gothic" panose="020B0502020202020204" pitchFamily="34" charset="0"/>
              </a:rPr>
              <a:t> using the </a:t>
            </a:r>
            <a:r>
              <a:rPr lang="en-GB" sz="2400" b="1" dirty="0">
                <a:latin typeface="Century Gothic" panose="020B0502020202020204" pitchFamily="34" charset="0"/>
              </a:rPr>
              <a:t>number</a:t>
            </a:r>
            <a:r>
              <a:rPr lang="en-GB" sz="2400" dirty="0">
                <a:latin typeface="Century Gothic" panose="020B0502020202020204" pitchFamily="34" charset="0"/>
              </a:rPr>
              <a:t> of </a:t>
            </a:r>
            <a:r>
              <a:rPr lang="en-GB" sz="2400" b="1" dirty="0">
                <a:latin typeface="Century Gothic" panose="020B0502020202020204" pitchFamily="34" charset="0"/>
              </a:rPr>
              <a:t>moles</a:t>
            </a:r>
            <a:r>
              <a:rPr lang="en-GB" sz="2400" dirty="0">
                <a:latin typeface="Century Gothic" panose="020B0502020202020204" pitchFamily="34" charset="0"/>
              </a:rPr>
              <a:t> that reacted and the </a:t>
            </a:r>
            <a:r>
              <a:rPr lang="en-GB" sz="2400" b="1" dirty="0">
                <a:latin typeface="Century Gothic" panose="020B0502020202020204" pitchFamily="34" charset="0"/>
              </a:rPr>
              <a:t>volume</a:t>
            </a:r>
            <a:r>
              <a:rPr lang="en-GB" sz="2400" dirty="0">
                <a:latin typeface="Century Gothic" panose="020B0502020202020204" pitchFamily="34" charset="0"/>
              </a:rPr>
              <a:t> of it that was required. </a:t>
            </a:r>
          </a:p>
        </p:txBody>
      </p:sp>
    </p:spTree>
    <p:extLst>
      <p:ext uri="{BB962C8B-B14F-4D97-AF65-F5344CB8AC3E}">
        <p14:creationId xmlns:p14="http://schemas.microsoft.com/office/powerpoint/2010/main" val="721815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06;p2">
            <a:extLst>
              <a:ext uri="{FF2B5EF4-FFF2-40B4-BE49-F238E27FC236}">
                <a16:creationId xmlns:a16="http://schemas.microsoft.com/office/drawing/2014/main" id="{E1B0064B-C01E-3EAA-E465-5253F2BE2AC8}"/>
              </a:ext>
            </a:extLst>
          </p:cNvPr>
          <p:cNvSpPr txBox="1"/>
          <p:nvPr/>
        </p:nvSpPr>
        <p:spPr>
          <a:xfrm>
            <a:off x="354274" y="720000"/>
            <a:ext cx="10991452" cy="6001603"/>
          </a:xfrm>
          <a:prstGeom prst="rect">
            <a:avLst/>
          </a:prstGeom>
          <a:solidFill>
            <a:schemeClr val="accent3">
              <a:lumMod val="60000"/>
              <a:lumOff val="40000"/>
            </a:schemeClr>
          </a:solid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Arial"/>
              <a:buNone/>
            </a:pPr>
            <a:r>
              <a:rPr lang="en-GB" sz="2400" b="1" i="1" u="none" strike="noStrike" cap="none" dirty="0">
                <a:solidFill>
                  <a:schemeClr val="dk1"/>
                </a:solidFill>
                <a:latin typeface="Century Gothic"/>
                <a:ea typeface="Century Gothic"/>
                <a:cs typeface="Century Gothic"/>
                <a:sym typeface="Century Gothic"/>
              </a:rPr>
              <a:t>Higher Tier only</a:t>
            </a:r>
            <a:endParaRPr sz="2400" b="1" i="1" u="none" strike="noStrike" cap="none" dirty="0">
              <a:solidFill>
                <a:schemeClr val="dk1"/>
              </a:solidFill>
              <a:latin typeface="Century Gothic"/>
              <a:ea typeface="Century Gothic"/>
              <a:cs typeface="Century Gothic"/>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dirty="0">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endParaRPr lang="en-GB" sz="2400" dirty="0">
              <a:solidFill>
                <a:schemeClr val="dk1"/>
              </a:solidFill>
              <a:latin typeface="Century Gothic"/>
              <a:ea typeface="Arial"/>
              <a:cs typeface="Arial"/>
              <a:sym typeface="Century Gothic"/>
            </a:endParaRPr>
          </a:p>
          <a:p>
            <a:pPr marR="0" lvl="0" algn="l" rtl="0">
              <a:lnSpc>
                <a:spcPct val="100000"/>
              </a:lnSpc>
              <a:spcBef>
                <a:spcPts val="0"/>
              </a:spcBef>
              <a:spcAft>
                <a:spcPts val="0"/>
              </a:spcAft>
              <a:buClr>
                <a:schemeClr val="dk1"/>
              </a:buClr>
              <a:buSzPts val="2400"/>
            </a:pPr>
            <a:endParaRPr lang="en-GB" sz="2400" b="0" i="0" u="none" strike="noStrike" cap="none" dirty="0">
              <a:solidFill>
                <a:schemeClr val="dk1"/>
              </a:solidFill>
              <a:latin typeface="Century Gothic"/>
              <a:ea typeface="Arial"/>
              <a:cs typeface="Arial"/>
              <a:sym typeface="Century Gothic"/>
            </a:endParaRPr>
          </a:p>
        </p:txBody>
      </p:sp>
      <p:sp>
        <p:nvSpPr>
          <p:cNvPr id="2" name="Title 1">
            <a:extLst>
              <a:ext uri="{FF2B5EF4-FFF2-40B4-BE49-F238E27FC236}">
                <a16:creationId xmlns:a16="http://schemas.microsoft.com/office/drawing/2014/main" id="{81FD9CE7-0214-A841-9F8F-F01E69093CE7}"/>
              </a:ext>
            </a:extLst>
          </p:cNvPr>
          <p:cNvSpPr>
            <a:spLocks noGrp="1"/>
          </p:cNvSpPr>
          <p:nvPr>
            <p:ph type="title"/>
          </p:nvPr>
        </p:nvSpPr>
        <p:spPr/>
        <p:txBody>
          <a:bodyPr/>
          <a:lstStyle/>
          <a:p>
            <a:r>
              <a:rPr lang="en-US">
                <a:latin typeface="Century Gothic" panose="020B0502020202020204" pitchFamily="34" charset="0"/>
              </a:rPr>
              <a:t>Calculating an Unknown Concentration</a:t>
            </a:r>
          </a:p>
        </p:txBody>
      </p:sp>
      <p:sp>
        <p:nvSpPr>
          <p:cNvPr id="11" name="Rectangle 10">
            <a:extLst>
              <a:ext uri="{FF2B5EF4-FFF2-40B4-BE49-F238E27FC236}">
                <a16:creationId xmlns:a16="http://schemas.microsoft.com/office/drawing/2014/main" id="{A8121192-994C-FF4C-A620-C06DE8CAC82B}"/>
              </a:ext>
            </a:extLst>
          </p:cNvPr>
          <p:cNvSpPr/>
          <p:nvPr/>
        </p:nvSpPr>
        <p:spPr>
          <a:xfrm>
            <a:off x="-82390" y="1740085"/>
            <a:ext cx="10862757" cy="461665"/>
          </a:xfrm>
          <a:prstGeom prst="rect">
            <a:avLst/>
          </a:prstGeom>
        </p:spPr>
        <p:txBody>
          <a:bodyPr wrap="square">
            <a:spAutoFit/>
          </a:bodyPr>
          <a:lstStyle/>
          <a:p>
            <a:pPr lvl="1" algn="ctr"/>
            <a:r>
              <a:rPr lang="en-US" sz="2400" b="1">
                <a:solidFill>
                  <a:schemeClr val="accent1"/>
                </a:solidFill>
                <a:latin typeface="Century Gothic" panose="020B0502020202020204" pitchFamily="34" charset="0"/>
              </a:rPr>
              <a:t>2NaOH</a:t>
            </a:r>
            <a:r>
              <a:rPr lang="en-US" sz="2400">
                <a:latin typeface="Century Gothic" panose="020B0502020202020204" pitchFamily="34" charset="0"/>
              </a:rPr>
              <a:t>                +           </a:t>
            </a:r>
            <a:r>
              <a:rPr lang="en-US" sz="2400" b="1">
                <a:solidFill>
                  <a:srgbClr val="FF0000"/>
                </a:solidFill>
                <a:latin typeface="Century Gothic" panose="020B0502020202020204" pitchFamily="34" charset="0"/>
              </a:rPr>
              <a:t>H</a:t>
            </a:r>
            <a:r>
              <a:rPr lang="en-US" sz="2400" b="1" baseline="-25000">
                <a:solidFill>
                  <a:srgbClr val="FF0000"/>
                </a:solidFill>
                <a:latin typeface="Century Gothic" panose="020B0502020202020204" pitchFamily="34" charset="0"/>
              </a:rPr>
              <a:t>2</a:t>
            </a:r>
            <a:r>
              <a:rPr lang="en-US" sz="2400" b="1">
                <a:solidFill>
                  <a:srgbClr val="FF0000"/>
                </a:solidFill>
                <a:latin typeface="Century Gothic" panose="020B0502020202020204" pitchFamily="34" charset="0"/>
              </a:rPr>
              <a:t>SO</a:t>
            </a:r>
            <a:r>
              <a:rPr lang="en-US" sz="2400" b="1" baseline="-25000">
                <a:solidFill>
                  <a:srgbClr val="FF0000"/>
                </a:solidFill>
                <a:latin typeface="Century Gothic" panose="020B0502020202020204" pitchFamily="34" charset="0"/>
              </a:rPr>
              <a:t>4</a:t>
            </a:r>
            <a:r>
              <a:rPr lang="en-US" sz="2400">
                <a:latin typeface="Century Gothic" panose="020B0502020202020204" pitchFamily="34" charset="0"/>
              </a:rPr>
              <a:t>           →            </a:t>
            </a:r>
            <a:r>
              <a:rPr lang="en-US" sz="2400" b="1">
                <a:solidFill>
                  <a:srgbClr val="00B050"/>
                </a:solidFill>
                <a:latin typeface="Century Gothic" panose="020B0502020202020204" pitchFamily="34" charset="0"/>
              </a:rPr>
              <a:t>Na</a:t>
            </a:r>
            <a:r>
              <a:rPr lang="en-US" sz="2400" b="1" baseline="-25000">
                <a:solidFill>
                  <a:srgbClr val="00B050"/>
                </a:solidFill>
                <a:latin typeface="Century Gothic" panose="020B0502020202020204" pitchFamily="34" charset="0"/>
              </a:rPr>
              <a:t>2</a:t>
            </a:r>
            <a:r>
              <a:rPr lang="en-US" sz="2400" b="1">
                <a:solidFill>
                  <a:srgbClr val="00B050"/>
                </a:solidFill>
                <a:latin typeface="Century Gothic" panose="020B0502020202020204" pitchFamily="34" charset="0"/>
              </a:rPr>
              <a:t>SO</a:t>
            </a:r>
            <a:r>
              <a:rPr lang="en-US" sz="2400" b="1" baseline="-25000">
                <a:solidFill>
                  <a:srgbClr val="00B050"/>
                </a:solidFill>
                <a:latin typeface="Century Gothic" panose="020B0502020202020204" pitchFamily="34" charset="0"/>
              </a:rPr>
              <a:t>4</a:t>
            </a:r>
            <a:r>
              <a:rPr lang="en-US" sz="2400">
                <a:latin typeface="Century Gothic" panose="020B0502020202020204" pitchFamily="34" charset="0"/>
              </a:rPr>
              <a:t>       +    </a:t>
            </a:r>
            <a:r>
              <a:rPr lang="en-US" sz="2400" b="1">
                <a:solidFill>
                  <a:srgbClr val="00B050"/>
                </a:solidFill>
                <a:latin typeface="Century Gothic" panose="020B0502020202020204" pitchFamily="34" charset="0"/>
              </a:rPr>
              <a:t>2H</a:t>
            </a:r>
            <a:r>
              <a:rPr lang="en-US" sz="2400" b="1" baseline="-25000">
                <a:solidFill>
                  <a:srgbClr val="00B050"/>
                </a:solidFill>
                <a:latin typeface="Century Gothic" panose="020B0502020202020204" pitchFamily="34" charset="0"/>
              </a:rPr>
              <a:t>2</a:t>
            </a:r>
            <a:r>
              <a:rPr lang="en-US" sz="2400" b="1">
                <a:solidFill>
                  <a:srgbClr val="00B050"/>
                </a:solidFill>
                <a:latin typeface="Century Gothic" panose="020B0502020202020204" pitchFamily="34" charset="0"/>
              </a:rPr>
              <a:t>O</a:t>
            </a:r>
          </a:p>
        </p:txBody>
      </p:sp>
      <p:sp>
        <p:nvSpPr>
          <p:cNvPr id="12" name="Rectangle 11">
            <a:extLst>
              <a:ext uri="{FF2B5EF4-FFF2-40B4-BE49-F238E27FC236}">
                <a16:creationId xmlns:a16="http://schemas.microsoft.com/office/drawing/2014/main" id="{5756D0D4-0423-0440-9F67-76F4866D1978}"/>
              </a:ext>
            </a:extLst>
          </p:cNvPr>
          <p:cNvSpPr/>
          <p:nvPr/>
        </p:nvSpPr>
        <p:spPr>
          <a:xfrm>
            <a:off x="-25359" y="1172163"/>
            <a:ext cx="11185359" cy="461665"/>
          </a:xfrm>
          <a:prstGeom prst="rect">
            <a:avLst/>
          </a:prstGeom>
        </p:spPr>
        <p:txBody>
          <a:bodyPr wrap="square">
            <a:spAutoFit/>
          </a:bodyPr>
          <a:lstStyle/>
          <a:p>
            <a:pPr lvl="1"/>
            <a:r>
              <a:rPr lang="en-US" sz="3600" baseline="-25000" dirty="0">
                <a:latin typeface="Century Gothic" panose="020B0502020202020204" pitchFamily="34" charset="0"/>
              </a:rPr>
              <a:t>Sodium hydroxide +    sulfuric acid      →    sodium sulfate    +    water</a:t>
            </a:r>
          </a:p>
        </p:txBody>
      </p:sp>
      <p:cxnSp>
        <p:nvCxnSpPr>
          <p:cNvPr id="6" name="Straight Connector 5">
            <a:extLst>
              <a:ext uri="{FF2B5EF4-FFF2-40B4-BE49-F238E27FC236}">
                <a16:creationId xmlns:a16="http://schemas.microsoft.com/office/drawing/2014/main" id="{009ED527-C14D-FA94-F5B7-5B12824F504D}"/>
              </a:ext>
            </a:extLst>
          </p:cNvPr>
          <p:cNvCxnSpPr/>
          <p:nvPr/>
        </p:nvCxnSpPr>
        <p:spPr>
          <a:xfrm>
            <a:off x="11499742" y="0"/>
            <a:ext cx="0" cy="6858000"/>
          </a:xfrm>
          <a:prstGeom prst="line">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C0D20897-E04E-6123-C5B9-97CA0BCEFF52}"/>
              </a:ext>
            </a:extLst>
          </p:cNvPr>
          <p:cNvSpPr txBox="1"/>
          <p:nvPr/>
        </p:nvSpPr>
        <p:spPr>
          <a:xfrm>
            <a:off x="323223" y="3848122"/>
            <a:ext cx="2100255" cy="369332"/>
          </a:xfrm>
          <a:prstGeom prst="rect">
            <a:avLst/>
          </a:prstGeom>
          <a:noFill/>
        </p:spPr>
        <p:txBody>
          <a:bodyPr wrap="none" rtlCol="0">
            <a:spAutoFit/>
          </a:bodyPr>
          <a:lstStyle/>
          <a:p>
            <a:r>
              <a:rPr lang="en-US" b="1">
                <a:latin typeface="Century Gothic" panose="020B0502020202020204" pitchFamily="34" charset="0"/>
              </a:rPr>
              <a:t>Volume = 25 dm</a:t>
            </a:r>
            <a:r>
              <a:rPr lang="en-US" b="1" baseline="30000">
                <a:latin typeface="Century Gothic" panose="020B0502020202020204" pitchFamily="34" charset="0"/>
              </a:rPr>
              <a:t>3</a:t>
            </a:r>
            <a:endParaRPr lang="en-US" b="1">
              <a:latin typeface="Century Gothic" panose="020B0502020202020204" pitchFamily="34" charset="0"/>
            </a:endParaRPr>
          </a:p>
        </p:txBody>
      </p:sp>
      <p:sp>
        <p:nvSpPr>
          <p:cNvPr id="8" name="TextBox 7">
            <a:extLst>
              <a:ext uri="{FF2B5EF4-FFF2-40B4-BE49-F238E27FC236}">
                <a16:creationId xmlns:a16="http://schemas.microsoft.com/office/drawing/2014/main" id="{28B75ED4-4521-EC44-5F90-C1CBE8FB3603}"/>
              </a:ext>
            </a:extLst>
          </p:cNvPr>
          <p:cNvSpPr txBox="1"/>
          <p:nvPr/>
        </p:nvSpPr>
        <p:spPr>
          <a:xfrm>
            <a:off x="4610294" y="3782318"/>
            <a:ext cx="2097049" cy="369332"/>
          </a:xfrm>
          <a:prstGeom prst="rect">
            <a:avLst/>
          </a:prstGeom>
          <a:noFill/>
        </p:spPr>
        <p:txBody>
          <a:bodyPr wrap="none" rtlCol="0">
            <a:spAutoFit/>
          </a:bodyPr>
          <a:lstStyle/>
          <a:p>
            <a:r>
              <a:rPr lang="en-US" b="1">
                <a:latin typeface="Century Gothic" panose="020B0502020202020204" pitchFamily="34" charset="0"/>
              </a:rPr>
              <a:t>Volume = 15 dm</a:t>
            </a:r>
            <a:r>
              <a:rPr lang="en-US" b="1" baseline="30000">
                <a:latin typeface="Century Gothic" panose="020B0502020202020204" pitchFamily="34" charset="0"/>
              </a:rPr>
              <a:t>3</a:t>
            </a:r>
            <a:endParaRPr lang="en-US" b="1">
              <a:latin typeface="Century Gothic" panose="020B0502020202020204" pitchFamily="34" charset="0"/>
            </a:endParaRPr>
          </a:p>
        </p:txBody>
      </p:sp>
      <p:sp>
        <p:nvSpPr>
          <p:cNvPr id="9" name="TextBox 8">
            <a:extLst>
              <a:ext uri="{FF2B5EF4-FFF2-40B4-BE49-F238E27FC236}">
                <a16:creationId xmlns:a16="http://schemas.microsoft.com/office/drawing/2014/main" id="{2635F0F1-F15C-E12D-0477-6B5A00EC5855}"/>
              </a:ext>
            </a:extLst>
          </p:cNvPr>
          <p:cNvSpPr txBox="1"/>
          <p:nvPr/>
        </p:nvSpPr>
        <p:spPr>
          <a:xfrm>
            <a:off x="323223" y="4127618"/>
            <a:ext cx="3682418" cy="369332"/>
          </a:xfrm>
          <a:prstGeom prst="rect">
            <a:avLst/>
          </a:prstGeom>
          <a:noFill/>
        </p:spPr>
        <p:txBody>
          <a:bodyPr wrap="none" rtlCol="0">
            <a:spAutoFit/>
          </a:bodyPr>
          <a:lstStyle/>
          <a:p>
            <a:r>
              <a:rPr lang="en-US" b="1">
                <a:latin typeface="Century Gothic" panose="020B0502020202020204" pitchFamily="34" charset="0"/>
              </a:rPr>
              <a:t>Concentration = 0.02 mol/dm</a:t>
            </a:r>
            <a:r>
              <a:rPr lang="en-US" b="1" baseline="30000">
                <a:latin typeface="Century Gothic" panose="020B0502020202020204" pitchFamily="34" charset="0"/>
              </a:rPr>
              <a:t>3</a:t>
            </a:r>
            <a:endParaRPr lang="en-US" b="1">
              <a:latin typeface="Century Gothic" panose="020B0502020202020204" pitchFamily="34" charset="0"/>
            </a:endParaRPr>
          </a:p>
        </p:txBody>
      </p:sp>
      <p:sp>
        <p:nvSpPr>
          <p:cNvPr id="10" name="TextBox 9">
            <a:extLst>
              <a:ext uri="{FF2B5EF4-FFF2-40B4-BE49-F238E27FC236}">
                <a16:creationId xmlns:a16="http://schemas.microsoft.com/office/drawing/2014/main" id="{C53AE4F5-2543-50BA-B9E6-8F8745849D9C}"/>
              </a:ext>
            </a:extLst>
          </p:cNvPr>
          <p:cNvSpPr txBox="1"/>
          <p:nvPr/>
        </p:nvSpPr>
        <p:spPr>
          <a:xfrm>
            <a:off x="4591147" y="4092344"/>
            <a:ext cx="2183611" cy="369332"/>
          </a:xfrm>
          <a:prstGeom prst="rect">
            <a:avLst/>
          </a:prstGeom>
          <a:noFill/>
        </p:spPr>
        <p:txBody>
          <a:bodyPr wrap="none" rtlCol="0">
            <a:spAutoFit/>
          </a:bodyPr>
          <a:lstStyle/>
          <a:p>
            <a:r>
              <a:rPr lang="en-US" b="1">
                <a:latin typeface="Century Gothic" panose="020B0502020202020204" pitchFamily="34" charset="0"/>
              </a:rPr>
              <a:t>Concentration = ?</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D2F5C1BB-13F6-EA67-7C70-40600B53E1ED}"/>
                  </a:ext>
                </a:extLst>
              </p:cNvPr>
              <p:cNvSpPr txBox="1"/>
              <p:nvPr/>
            </p:nvSpPr>
            <p:spPr>
              <a:xfrm>
                <a:off x="323222" y="4608800"/>
                <a:ext cx="4059591" cy="56047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1600" b="1" i="0" dirty="0" smtClean="0">
                          <a:solidFill>
                            <a:schemeClr val="accent1"/>
                          </a:solidFill>
                          <a:latin typeface="Cambria Math" panose="02040503050406030204" pitchFamily="18" charset="0"/>
                        </a:rPr>
                        <m:t>𝐂𝐨𝐧𝐜𝐞𝐧𝐭𝐫𝐚𝐭𝐢𝐨𝐧</m:t>
                      </m:r>
                      <m:r>
                        <a:rPr lang="en-GB" sz="1600" b="1" i="0" dirty="0" smtClean="0">
                          <a:solidFill>
                            <a:schemeClr val="accent1"/>
                          </a:solidFill>
                          <a:latin typeface="Cambria Math" panose="02040503050406030204" pitchFamily="18" charset="0"/>
                        </a:rPr>
                        <m:t>= </m:t>
                      </m:r>
                      <m:f>
                        <m:fPr>
                          <m:ctrlPr>
                            <a:rPr lang="en-GB" sz="1600" b="1" i="1" dirty="0" smtClean="0">
                              <a:solidFill>
                                <a:schemeClr val="accent1"/>
                              </a:solidFill>
                              <a:latin typeface="Cambria Math" panose="02040503050406030204" pitchFamily="18" charset="0"/>
                            </a:rPr>
                          </m:ctrlPr>
                        </m:fPr>
                        <m:num>
                          <m:r>
                            <a:rPr lang="en-GB" sz="1600" b="1" i="0" dirty="0" smtClean="0">
                              <a:solidFill>
                                <a:schemeClr val="accent1"/>
                              </a:solidFill>
                              <a:latin typeface="Cambria Math" panose="02040503050406030204" pitchFamily="18" charset="0"/>
                            </a:rPr>
                            <m:t>𝐧𝐮𝐦𝐛𝐞𝐫</m:t>
                          </m:r>
                          <m:r>
                            <a:rPr lang="en-GB" sz="1600" b="1" i="0" dirty="0" smtClean="0">
                              <a:solidFill>
                                <a:schemeClr val="accent1"/>
                              </a:solidFill>
                              <a:latin typeface="Cambria Math" panose="02040503050406030204" pitchFamily="18" charset="0"/>
                            </a:rPr>
                            <m:t> </m:t>
                          </m:r>
                          <m:r>
                            <a:rPr lang="en-GB" sz="1600" b="1" i="0" dirty="0" smtClean="0">
                              <a:solidFill>
                                <a:schemeClr val="accent1"/>
                              </a:solidFill>
                              <a:latin typeface="Cambria Math" panose="02040503050406030204" pitchFamily="18" charset="0"/>
                            </a:rPr>
                            <m:t>𝐨𝐟</m:t>
                          </m:r>
                          <m:r>
                            <a:rPr lang="en-GB" sz="1600" b="1" i="0" dirty="0" smtClean="0">
                              <a:solidFill>
                                <a:schemeClr val="accent1"/>
                              </a:solidFill>
                              <a:latin typeface="Cambria Math" panose="02040503050406030204" pitchFamily="18" charset="0"/>
                            </a:rPr>
                            <m:t> </m:t>
                          </m:r>
                          <m:r>
                            <a:rPr lang="en-GB" sz="1600" b="1" i="0" dirty="0" smtClean="0">
                              <a:solidFill>
                                <a:schemeClr val="accent1"/>
                              </a:solidFill>
                              <a:latin typeface="Cambria Math" panose="02040503050406030204" pitchFamily="18" charset="0"/>
                            </a:rPr>
                            <m:t>𝐦𝐨𝐥𝐞𝐬</m:t>
                          </m:r>
                        </m:num>
                        <m:den>
                          <m:r>
                            <a:rPr lang="en-GB" sz="1600" b="1" i="0" dirty="0" smtClean="0">
                              <a:solidFill>
                                <a:schemeClr val="accent1"/>
                              </a:solidFill>
                              <a:latin typeface="Cambria Math" panose="02040503050406030204" pitchFamily="18" charset="0"/>
                            </a:rPr>
                            <m:t>𝐯𝐨𝐥𝐮𝐦𝐞</m:t>
                          </m:r>
                        </m:den>
                      </m:f>
                    </m:oMath>
                  </m:oMathPara>
                </a14:m>
                <a:endParaRPr lang="en-GB" sz="1600" b="1" dirty="0">
                  <a:solidFill>
                    <a:schemeClr val="accent1"/>
                  </a:solidFill>
                  <a:latin typeface="Century Gothic" panose="020B0502020202020204" pitchFamily="34" charset="0"/>
                </a:endParaRPr>
              </a:p>
            </p:txBody>
          </p:sp>
        </mc:Choice>
        <mc:Fallback>
          <p:sp>
            <p:nvSpPr>
              <p:cNvPr id="13" name="TextBox 12">
                <a:extLst>
                  <a:ext uri="{FF2B5EF4-FFF2-40B4-BE49-F238E27FC236}">
                    <a16:creationId xmlns:a16="http://schemas.microsoft.com/office/drawing/2014/main" id="{D2F5C1BB-13F6-EA67-7C70-40600B53E1ED}"/>
                  </a:ext>
                </a:extLst>
              </p:cNvPr>
              <p:cNvSpPr txBox="1">
                <a:spLocks noRot="1" noChangeAspect="1" noMove="1" noResize="1" noEditPoints="1" noAdjustHandles="1" noChangeArrowheads="1" noChangeShapeType="1" noTextEdit="1"/>
              </p:cNvSpPr>
              <p:nvPr/>
            </p:nvSpPr>
            <p:spPr>
              <a:xfrm>
                <a:off x="323222" y="4608800"/>
                <a:ext cx="4059591" cy="560474"/>
              </a:xfrm>
              <a:prstGeom prst="rect">
                <a:avLst/>
              </a:prstGeom>
              <a:blipFill>
                <a:blip r:embed="rId3"/>
                <a:stretch>
                  <a:fillRect b="-2174"/>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973DE8FB-71BD-6D26-9040-381CC58CE98E}"/>
                  </a:ext>
                </a:extLst>
              </p:cNvPr>
              <p:cNvSpPr txBox="1"/>
              <p:nvPr/>
            </p:nvSpPr>
            <p:spPr>
              <a:xfrm>
                <a:off x="393682" y="5902389"/>
                <a:ext cx="4059591" cy="3385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1600" b="1" i="0" dirty="0" smtClean="0">
                          <a:solidFill>
                            <a:schemeClr val="accent1"/>
                          </a:solidFill>
                          <a:latin typeface="Cambria Math" panose="02040503050406030204" pitchFamily="18" charset="0"/>
                        </a:rPr>
                        <m:t>𝐧𝐮𝐦𝐛𝐞𝐫</m:t>
                      </m:r>
                      <m:r>
                        <a:rPr lang="en-GB" sz="1600" b="1" i="0" dirty="0" smtClean="0">
                          <a:solidFill>
                            <a:schemeClr val="accent1"/>
                          </a:solidFill>
                          <a:latin typeface="Cambria Math" panose="02040503050406030204" pitchFamily="18" charset="0"/>
                        </a:rPr>
                        <m:t> </m:t>
                      </m:r>
                      <m:r>
                        <a:rPr lang="en-GB" sz="1600" b="1" i="0" dirty="0" smtClean="0">
                          <a:solidFill>
                            <a:schemeClr val="accent1"/>
                          </a:solidFill>
                          <a:latin typeface="Cambria Math" panose="02040503050406030204" pitchFamily="18" charset="0"/>
                        </a:rPr>
                        <m:t>𝐨𝐟</m:t>
                      </m:r>
                      <m:r>
                        <a:rPr lang="en-GB" sz="1600" b="1" i="0" dirty="0" smtClean="0">
                          <a:solidFill>
                            <a:schemeClr val="accent1"/>
                          </a:solidFill>
                          <a:latin typeface="Cambria Math" panose="02040503050406030204" pitchFamily="18" charset="0"/>
                        </a:rPr>
                        <m:t> </m:t>
                      </m:r>
                      <m:r>
                        <a:rPr lang="en-GB" sz="1600" b="1" i="0" dirty="0" smtClean="0">
                          <a:solidFill>
                            <a:schemeClr val="accent1"/>
                          </a:solidFill>
                          <a:latin typeface="Cambria Math" panose="02040503050406030204" pitchFamily="18" charset="0"/>
                        </a:rPr>
                        <m:t>𝐦𝐨𝐥𝐞𝐬</m:t>
                      </m:r>
                      <m:r>
                        <a:rPr lang="en-GB" sz="1600" b="1" i="0" dirty="0" smtClean="0">
                          <a:solidFill>
                            <a:schemeClr val="accent1"/>
                          </a:solidFill>
                          <a:latin typeface="Cambria Math" panose="02040503050406030204" pitchFamily="18" charset="0"/>
                        </a:rPr>
                        <m:t>=</m:t>
                      </m:r>
                      <m:r>
                        <a:rPr lang="en-GB" sz="1600" b="1" i="1" dirty="0" smtClean="0">
                          <a:solidFill>
                            <a:schemeClr val="accent1"/>
                          </a:solidFill>
                          <a:latin typeface="Cambria Math" panose="02040503050406030204" pitchFamily="18" charset="0"/>
                        </a:rPr>
                        <m:t>𝟎</m:t>
                      </m:r>
                      <m:r>
                        <a:rPr lang="en-GB" sz="1600" b="1" i="1" dirty="0" smtClean="0">
                          <a:solidFill>
                            <a:schemeClr val="accent1"/>
                          </a:solidFill>
                          <a:latin typeface="Cambria Math" panose="02040503050406030204" pitchFamily="18" charset="0"/>
                        </a:rPr>
                        <m:t>.</m:t>
                      </m:r>
                      <m:r>
                        <a:rPr lang="en-GB" sz="1600" b="1" i="1" dirty="0" smtClean="0">
                          <a:solidFill>
                            <a:schemeClr val="accent1"/>
                          </a:solidFill>
                          <a:latin typeface="Cambria Math" panose="02040503050406030204" pitchFamily="18" charset="0"/>
                        </a:rPr>
                        <m:t>𝟎𝟐</m:t>
                      </m:r>
                      <m:r>
                        <a:rPr lang="en-GB" sz="1600" b="1" i="1" dirty="0" smtClean="0">
                          <a:solidFill>
                            <a:schemeClr val="accent1"/>
                          </a:solidFill>
                          <a:latin typeface="Cambria Math" panose="02040503050406030204" pitchFamily="18" charset="0"/>
                        </a:rPr>
                        <m:t> </m:t>
                      </m:r>
                      <m:r>
                        <a:rPr lang="en-GB" sz="1600" b="1" i="1" dirty="0" smtClean="0">
                          <a:solidFill>
                            <a:schemeClr val="accent1"/>
                          </a:solidFill>
                          <a:latin typeface="Cambria Math" panose="02040503050406030204" pitchFamily="18" charset="0"/>
                        </a:rPr>
                        <m:t>𝒙</m:t>
                      </m:r>
                      <m:r>
                        <a:rPr lang="en-GB" sz="1600" b="1" i="1" dirty="0" smtClean="0">
                          <a:solidFill>
                            <a:schemeClr val="accent1"/>
                          </a:solidFill>
                          <a:latin typeface="Cambria Math" panose="02040503050406030204" pitchFamily="18" charset="0"/>
                        </a:rPr>
                        <m:t> </m:t>
                      </m:r>
                      <m:r>
                        <a:rPr lang="en-GB" sz="1600" b="1" i="1" dirty="0" smtClean="0">
                          <a:solidFill>
                            <a:schemeClr val="accent1"/>
                          </a:solidFill>
                          <a:latin typeface="Cambria Math" panose="02040503050406030204" pitchFamily="18" charset="0"/>
                        </a:rPr>
                        <m:t>𝟐𝟓</m:t>
                      </m:r>
                    </m:oMath>
                  </m:oMathPara>
                </a14:m>
                <a:endParaRPr lang="en-GB" sz="1600" b="1" dirty="0">
                  <a:solidFill>
                    <a:schemeClr val="accent1"/>
                  </a:solidFill>
                  <a:latin typeface="Century Gothic" panose="020B0502020202020204" pitchFamily="34" charset="0"/>
                </a:endParaRPr>
              </a:p>
            </p:txBody>
          </p:sp>
        </mc:Choice>
        <mc:Fallback>
          <p:sp>
            <p:nvSpPr>
              <p:cNvPr id="16" name="TextBox 15">
                <a:extLst>
                  <a:ext uri="{FF2B5EF4-FFF2-40B4-BE49-F238E27FC236}">
                    <a16:creationId xmlns:a16="http://schemas.microsoft.com/office/drawing/2014/main" id="{973DE8FB-71BD-6D26-9040-381CC58CE98E}"/>
                  </a:ext>
                </a:extLst>
              </p:cNvPr>
              <p:cNvSpPr txBox="1">
                <a:spLocks noRot="1" noChangeAspect="1" noMove="1" noResize="1" noEditPoints="1" noAdjustHandles="1" noChangeArrowheads="1" noChangeShapeType="1" noTextEdit="1"/>
              </p:cNvSpPr>
              <p:nvPr/>
            </p:nvSpPr>
            <p:spPr>
              <a:xfrm>
                <a:off x="393682" y="5902389"/>
                <a:ext cx="4059591" cy="338554"/>
              </a:xfrm>
              <a:prstGeom prst="rect">
                <a:avLst/>
              </a:prstGeom>
              <a:blipFill>
                <a:blip r:embed="rId4"/>
                <a:stretch>
                  <a:fillRect b="-17857"/>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43BC88FE-AF80-BEF6-E15A-22C28C0E7957}"/>
                  </a:ext>
                </a:extLst>
              </p:cNvPr>
              <p:cNvSpPr txBox="1"/>
              <p:nvPr/>
            </p:nvSpPr>
            <p:spPr>
              <a:xfrm>
                <a:off x="393682" y="6255423"/>
                <a:ext cx="1681214" cy="3385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1600" b="1" i="0" u="sng" dirty="0" smtClean="0">
                          <a:solidFill>
                            <a:schemeClr val="accent1"/>
                          </a:solidFill>
                          <a:latin typeface="Cambria Math" panose="02040503050406030204" pitchFamily="18" charset="0"/>
                        </a:rPr>
                        <m:t>=</m:t>
                      </m:r>
                      <m:r>
                        <a:rPr lang="en-GB" sz="1600" b="1" i="1" u="sng" dirty="0" smtClean="0">
                          <a:solidFill>
                            <a:schemeClr val="accent1"/>
                          </a:solidFill>
                          <a:latin typeface="Cambria Math" panose="02040503050406030204" pitchFamily="18" charset="0"/>
                        </a:rPr>
                        <m:t>𝟎</m:t>
                      </m:r>
                      <m:r>
                        <a:rPr lang="en-GB" sz="1600" b="1" i="1" u="sng" dirty="0" smtClean="0">
                          <a:solidFill>
                            <a:schemeClr val="accent1"/>
                          </a:solidFill>
                          <a:latin typeface="Cambria Math" panose="02040503050406030204" pitchFamily="18" charset="0"/>
                        </a:rPr>
                        <m:t>.</m:t>
                      </m:r>
                      <m:r>
                        <a:rPr lang="en-GB" sz="1600" b="1" i="1" u="sng" dirty="0" smtClean="0">
                          <a:solidFill>
                            <a:schemeClr val="accent1"/>
                          </a:solidFill>
                          <a:latin typeface="Cambria Math" panose="02040503050406030204" pitchFamily="18" charset="0"/>
                        </a:rPr>
                        <m:t>𝟓</m:t>
                      </m:r>
                      <m:r>
                        <a:rPr lang="en-GB" sz="1600" b="1" i="1" u="sng" dirty="0" smtClean="0">
                          <a:solidFill>
                            <a:schemeClr val="accent1"/>
                          </a:solidFill>
                          <a:latin typeface="Cambria Math" panose="02040503050406030204" pitchFamily="18" charset="0"/>
                        </a:rPr>
                        <m:t> </m:t>
                      </m:r>
                      <m:r>
                        <a:rPr lang="en-GB" sz="1600" b="1" i="0" u="sng" dirty="0" smtClean="0">
                          <a:solidFill>
                            <a:schemeClr val="accent1"/>
                          </a:solidFill>
                          <a:latin typeface="Cambria Math" panose="02040503050406030204" pitchFamily="18" charset="0"/>
                        </a:rPr>
                        <m:t>𝐦𝐨𝐥𝐞𝐬</m:t>
                      </m:r>
                    </m:oMath>
                  </m:oMathPara>
                </a14:m>
                <a:endParaRPr lang="en-GB" sz="1600" b="1" u="sng">
                  <a:solidFill>
                    <a:schemeClr val="accent1"/>
                  </a:solidFill>
                  <a:latin typeface="Century Gothic" panose="020B0502020202020204" pitchFamily="34" charset="0"/>
                </a:endParaRPr>
              </a:p>
            </p:txBody>
          </p:sp>
        </mc:Choice>
        <mc:Fallback>
          <p:sp>
            <p:nvSpPr>
              <p:cNvPr id="17" name="TextBox 16">
                <a:extLst>
                  <a:ext uri="{FF2B5EF4-FFF2-40B4-BE49-F238E27FC236}">
                    <a16:creationId xmlns:a16="http://schemas.microsoft.com/office/drawing/2014/main" id="{43BC88FE-AF80-BEF6-E15A-22C28C0E7957}"/>
                  </a:ext>
                </a:extLst>
              </p:cNvPr>
              <p:cNvSpPr txBox="1">
                <a:spLocks noRot="1" noChangeAspect="1" noMove="1" noResize="1" noEditPoints="1" noAdjustHandles="1" noChangeArrowheads="1" noChangeShapeType="1" noTextEdit="1"/>
              </p:cNvSpPr>
              <p:nvPr/>
            </p:nvSpPr>
            <p:spPr>
              <a:xfrm>
                <a:off x="393682" y="6255423"/>
                <a:ext cx="1681214" cy="338554"/>
              </a:xfrm>
              <a:prstGeom prst="rect">
                <a:avLst/>
              </a:prstGeom>
              <a:blipFill>
                <a:blip r:embed="rId5"/>
                <a:stretch>
                  <a:fillRect b="-17857"/>
                </a:stretch>
              </a:blipFill>
            </p:spPr>
            <p:txBody>
              <a:bodyPr/>
              <a:lstStyle/>
              <a:p>
                <a:r>
                  <a:rPr lang="en-GB">
                    <a:noFill/>
                  </a:rPr>
                  <a:t> </a:t>
                </a:r>
              </a:p>
            </p:txBody>
          </p:sp>
        </mc:Fallback>
      </mc:AlternateContent>
      <p:sp>
        <p:nvSpPr>
          <p:cNvPr id="18" name="TextBox 17">
            <a:extLst>
              <a:ext uri="{FF2B5EF4-FFF2-40B4-BE49-F238E27FC236}">
                <a16:creationId xmlns:a16="http://schemas.microsoft.com/office/drawing/2014/main" id="{5F667088-9EB1-277E-FF9A-41B2464B5887}"/>
              </a:ext>
            </a:extLst>
          </p:cNvPr>
          <p:cNvSpPr txBox="1"/>
          <p:nvPr/>
        </p:nvSpPr>
        <p:spPr>
          <a:xfrm>
            <a:off x="4624770" y="4608800"/>
            <a:ext cx="5737468" cy="1200329"/>
          </a:xfrm>
          <a:prstGeom prst="rect">
            <a:avLst/>
          </a:prstGeom>
          <a:noFill/>
        </p:spPr>
        <p:txBody>
          <a:bodyPr wrap="none" rtlCol="0">
            <a:spAutoFit/>
          </a:bodyPr>
          <a:lstStyle/>
          <a:p>
            <a:r>
              <a:rPr lang="en-US" b="1">
                <a:solidFill>
                  <a:schemeClr val="accent1"/>
                </a:solidFill>
                <a:latin typeface="Century Gothic" panose="020B0502020202020204" pitchFamily="34" charset="0"/>
              </a:rPr>
              <a:t>The molar ratio of alkali : acid is 2 : 1, or </a:t>
            </a:r>
            <a:r>
              <a:rPr lang="en-US" b="1" u="sng">
                <a:solidFill>
                  <a:schemeClr val="accent1"/>
                </a:solidFill>
                <a:latin typeface="Century Gothic" panose="020B0502020202020204" pitchFamily="34" charset="0"/>
              </a:rPr>
              <a:t>0.5 : 0.025</a:t>
            </a:r>
          </a:p>
          <a:p>
            <a:endParaRPr lang="en-US" b="1" u="sng">
              <a:latin typeface="Century Gothic" panose="020B0502020202020204" pitchFamily="34" charset="0"/>
            </a:endParaRPr>
          </a:p>
          <a:p>
            <a:endParaRPr lang="en-US" b="1" u="sng">
              <a:latin typeface="Century Gothic" panose="020B0502020202020204" pitchFamily="34" charset="0"/>
            </a:endParaRPr>
          </a:p>
          <a:p>
            <a:endParaRPr lang="en-US" b="1">
              <a:latin typeface="Century Gothic" panose="020B0502020202020204" pitchFamily="34" charset="0"/>
            </a:endParaRP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4B18B794-B938-0934-12E9-D84CD1D5D54A}"/>
                  </a:ext>
                </a:extLst>
              </p:cNvPr>
              <p:cNvSpPr txBox="1"/>
              <p:nvPr/>
            </p:nvSpPr>
            <p:spPr>
              <a:xfrm>
                <a:off x="4610294" y="5057559"/>
                <a:ext cx="4059591" cy="56047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1600" b="1" i="0" dirty="0" smtClean="0">
                          <a:solidFill>
                            <a:schemeClr val="accent1"/>
                          </a:solidFill>
                          <a:latin typeface="Cambria Math" panose="02040503050406030204" pitchFamily="18" charset="0"/>
                        </a:rPr>
                        <m:t>𝐂𝐨𝐧𝐜𝐞𝐧𝐭𝐫𝐚𝐭𝐢𝐨𝐧</m:t>
                      </m:r>
                      <m:r>
                        <a:rPr lang="en-GB" sz="1600" b="1" i="0" dirty="0" smtClean="0">
                          <a:solidFill>
                            <a:schemeClr val="accent1"/>
                          </a:solidFill>
                          <a:latin typeface="Cambria Math" panose="02040503050406030204" pitchFamily="18" charset="0"/>
                        </a:rPr>
                        <m:t>= </m:t>
                      </m:r>
                      <m:f>
                        <m:fPr>
                          <m:ctrlPr>
                            <a:rPr lang="en-GB" sz="1600" b="1" i="1" dirty="0" smtClean="0">
                              <a:solidFill>
                                <a:schemeClr val="accent1"/>
                              </a:solidFill>
                              <a:latin typeface="Cambria Math" panose="02040503050406030204" pitchFamily="18" charset="0"/>
                            </a:rPr>
                          </m:ctrlPr>
                        </m:fPr>
                        <m:num>
                          <m:r>
                            <a:rPr lang="en-GB" sz="1600" b="1" i="0" dirty="0" smtClean="0">
                              <a:solidFill>
                                <a:schemeClr val="accent1"/>
                              </a:solidFill>
                              <a:latin typeface="Cambria Math" panose="02040503050406030204" pitchFamily="18" charset="0"/>
                            </a:rPr>
                            <m:t>𝐧𝐮𝐦𝐛𝐞𝐫</m:t>
                          </m:r>
                          <m:r>
                            <a:rPr lang="en-GB" sz="1600" b="1" i="0" dirty="0" smtClean="0">
                              <a:solidFill>
                                <a:schemeClr val="accent1"/>
                              </a:solidFill>
                              <a:latin typeface="Cambria Math" panose="02040503050406030204" pitchFamily="18" charset="0"/>
                            </a:rPr>
                            <m:t> </m:t>
                          </m:r>
                          <m:r>
                            <a:rPr lang="en-GB" sz="1600" b="1" i="0" dirty="0" smtClean="0">
                              <a:solidFill>
                                <a:schemeClr val="accent1"/>
                              </a:solidFill>
                              <a:latin typeface="Cambria Math" panose="02040503050406030204" pitchFamily="18" charset="0"/>
                            </a:rPr>
                            <m:t>𝐨𝐟</m:t>
                          </m:r>
                          <m:r>
                            <a:rPr lang="en-GB" sz="1600" b="1" i="0" dirty="0" smtClean="0">
                              <a:solidFill>
                                <a:schemeClr val="accent1"/>
                              </a:solidFill>
                              <a:latin typeface="Cambria Math" panose="02040503050406030204" pitchFamily="18" charset="0"/>
                            </a:rPr>
                            <m:t> </m:t>
                          </m:r>
                          <m:r>
                            <a:rPr lang="en-GB" sz="1600" b="1" i="0" dirty="0" smtClean="0">
                              <a:solidFill>
                                <a:schemeClr val="accent1"/>
                              </a:solidFill>
                              <a:latin typeface="Cambria Math" panose="02040503050406030204" pitchFamily="18" charset="0"/>
                            </a:rPr>
                            <m:t>𝐦𝐨𝐥𝐞𝐬</m:t>
                          </m:r>
                        </m:num>
                        <m:den>
                          <m:r>
                            <a:rPr lang="en-GB" sz="1600" b="1" i="0" dirty="0" smtClean="0">
                              <a:solidFill>
                                <a:schemeClr val="accent1"/>
                              </a:solidFill>
                              <a:latin typeface="Cambria Math" panose="02040503050406030204" pitchFamily="18" charset="0"/>
                            </a:rPr>
                            <m:t>𝐯𝐨𝐥𝐮𝐦𝐞</m:t>
                          </m:r>
                        </m:den>
                      </m:f>
                    </m:oMath>
                  </m:oMathPara>
                </a14:m>
                <a:endParaRPr lang="en-GB" sz="1600" b="1">
                  <a:solidFill>
                    <a:schemeClr val="accent1"/>
                  </a:solidFill>
                  <a:latin typeface="Century Gothic" panose="020B0502020202020204" pitchFamily="34" charset="0"/>
                </a:endParaRPr>
              </a:p>
            </p:txBody>
          </p:sp>
        </mc:Choice>
        <mc:Fallback>
          <p:sp>
            <p:nvSpPr>
              <p:cNvPr id="19" name="TextBox 18">
                <a:extLst>
                  <a:ext uri="{FF2B5EF4-FFF2-40B4-BE49-F238E27FC236}">
                    <a16:creationId xmlns:a16="http://schemas.microsoft.com/office/drawing/2014/main" id="{4B18B794-B938-0934-12E9-D84CD1D5D54A}"/>
                  </a:ext>
                </a:extLst>
              </p:cNvPr>
              <p:cNvSpPr txBox="1">
                <a:spLocks noRot="1" noChangeAspect="1" noMove="1" noResize="1" noEditPoints="1" noAdjustHandles="1" noChangeArrowheads="1" noChangeShapeType="1" noTextEdit="1"/>
              </p:cNvSpPr>
              <p:nvPr/>
            </p:nvSpPr>
            <p:spPr>
              <a:xfrm>
                <a:off x="4610294" y="5057559"/>
                <a:ext cx="4059591" cy="560474"/>
              </a:xfrm>
              <a:prstGeom prst="rect">
                <a:avLst/>
              </a:prstGeom>
              <a:blipFill>
                <a:blip r:embed="rId6"/>
                <a:stretch>
                  <a:fillRect b="-4444"/>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44DD78F6-6516-CD49-A9A2-8261A415D13F}"/>
                  </a:ext>
                </a:extLst>
              </p:cNvPr>
              <p:cNvSpPr txBox="1"/>
              <p:nvPr/>
            </p:nvSpPr>
            <p:spPr>
              <a:xfrm>
                <a:off x="4620998" y="5734135"/>
                <a:ext cx="4059591" cy="55996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1600" b="1" i="0" dirty="0" smtClean="0">
                          <a:solidFill>
                            <a:schemeClr val="accent1"/>
                          </a:solidFill>
                          <a:latin typeface="Cambria Math" panose="02040503050406030204" pitchFamily="18" charset="0"/>
                        </a:rPr>
                        <m:t>𝐂𝐨𝐧𝐜𝐞𝐧𝐭𝐫𝐚𝐭𝐢𝐨𝐧</m:t>
                      </m:r>
                      <m:r>
                        <a:rPr lang="en-GB" sz="1600" b="1" i="0" dirty="0" smtClean="0">
                          <a:solidFill>
                            <a:schemeClr val="accent1"/>
                          </a:solidFill>
                          <a:latin typeface="Cambria Math" panose="02040503050406030204" pitchFamily="18" charset="0"/>
                        </a:rPr>
                        <m:t>= </m:t>
                      </m:r>
                      <m:f>
                        <m:fPr>
                          <m:ctrlPr>
                            <a:rPr lang="en-GB" sz="1600" b="1" i="1" dirty="0" smtClean="0">
                              <a:solidFill>
                                <a:schemeClr val="accent1"/>
                              </a:solidFill>
                              <a:latin typeface="Cambria Math" panose="02040503050406030204" pitchFamily="18" charset="0"/>
                            </a:rPr>
                          </m:ctrlPr>
                        </m:fPr>
                        <m:num>
                          <m:r>
                            <a:rPr lang="en-GB" sz="1600" b="1" i="1" dirty="0" smtClean="0">
                              <a:solidFill>
                                <a:schemeClr val="accent1"/>
                              </a:solidFill>
                              <a:latin typeface="Cambria Math" panose="02040503050406030204" pitchFamily="18" charset="0"/>
                            </a:rPr>
                            <m:t>𝟎</m:t>
                          </m:r>
                          <m:r>
                            <a:rPr lang="en-GB" sz="1600" b="1" i="1" dirty="0" smtClean="0">
                              <a:solidFill>
                                <a:schemeClr val="accent1"/>
                              </a:solidFill>
                              <a:latin typeface="Cambria Math" panose="02040503050406030204" pitchFamily="18" charset="0"/>
                            </a:rPr>
                            <m:t>.</m:t>
                          </m:r>
                          <m:r>
                            <a:rPr lang="en-GB" sz="1600" b="1" i="1" dirty="0" smtClean="0">
                              <a:solidFill>
                                <a:schemeClr val="accent1"/>
                              </a:solidFill>
                              <a:latin typeface="Cambria Math" panose="02040503050406030204" pitchFamily="18" charset="0"/>
                            </a:rPr>
                            <m:t>𝟎𝟐𝟓</m:t>
                          </m:r>
                        </m:num>
                        <m:den>
                          <m:r>
                            <a:rPr lang="en-GB" sz="1600" b="1" i="0" dirty="0" smtClean="0">
                              <a:solidFill>
                                <a:schemeClr val="accent1"/>
                              </a:solidFill>
                              <a:latin typeface="Cambria Math" panose="02040503050406030204" pitchFamily="18" charset="0"/>
                            </a:rPr>
                            <m:t>𝟏𝟓</m:t>
                          </m:r>
                        </m:den>
                      </m:f>
                    </m:oMath>
                  </m:oMathPara>
                </a14:m>
                <a:endParaRPr lang="en-GB" sz="1600" b="1">
                  <a:solidFill>
                    <a:schemeClr val="accent1"/>
                  </a:solidFill>
                  <a:latin typeface="Century Gothic" panose="020B0502020202020204" pitchFamily="34" charset="0"/>
                </a:endParaRPr>
              </a:p>
            </p:txBody>
          </p:sp>
        </mc:Choice>
        <mc:Fallback>
          <p:sp>
            <p:nvSpPr>
              <p:cNvPr id="20" name="TextBox 19">
                <a:extLst>
                  <a:ext uri="{FF2B5EF4-FFF2-40B4-BE49-F238E27FC236}">
                    <a16:creationId xmlns:a16="http://schemas.microsoft.com/office/drawing/2014/main" id="{44DD78F6-6516-CD49-A9A2-8261A415D13F}"/>
                  </a:ext>
                </a:extLst>
              </p:cNvPr>
              <p:cNvSpPr txBox="1">
                <a:spLocks noRot="1" noChangeAspect="1" noMove="1" noResize="1" noEditPoints="1" noAdjustHandles="1" noChangeArrowheads="1" noChangeShapeType="1" noTextEdit="1"/>
              </p:cNvSpPr>
              <p:nvPr/>
            </p:nvSpPr>
            <p:spPr>
              <a:xfrm>
                <a:off x="4620998" y="5734135"/>
                <a:ext cx="4059591" cy="559961"/>
              </a:xfrm>
              <a:prstGeom prst="rect">
                <a:avLst/>
              </a:prstGeom>
              <a:blipFill>
                <a:blip r:embed="rId7"/>
                <a:stretch>
                  <a:fillRect b="-4444"/>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C42DB830-3F70-C822-76EF-674364EC6373}"/>
                  </a:ext>
                </a:extLst>
              </p:cNvPr>
              <p:cNvSpPr txBox="1"/>
              <p:nvPr/>
            </p:nvSpPr>
            <p:spPr>
              <a:xfrm>
                <a:off x="6972321" y="5811283"/>
                <a:ext cx="2408212" cy="33855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1600" b="1" i="0" u="sng" dirty="0" smtClean="0">
                          <a:solidFill>
                            <a:schemeClr val="accent1"/>
                          </a:solidFill>
                          <a:latin typeface="Cambria Math" panose="02040503050406030204" pitchFamily="18" charset="0"/>
                        </a:rPr>
                        <m:t>=</m:t>
                      </m:r>
                      <m:r>
                        <a:rPr lang="en-GB" sz="1600" b="1" i="1" u="sng" dirty="0" smtClean="0">
                          <a:solidFill>
                            <a:schemeClr val="accent1"/>
                          </a:solidFill>
                          <a:latin typeface="Cambria Math" panose="02040503050406030204" pitchFamily="18" charset="0"/>
                        </a:rPr>
                        <m:t>𝟎</m:t>
                      </m:r>
                      <m:r>
                        <a:rPr lang="en-GB" sz="1600" b="1" i="1" u="sng" dirty="0" smtClean="0">
                          <a:solidFill>
                            <a:schemeClr val="accent1"/>
                          </a:solidFill>
                          <a:latin typeface="Cambria Math" panose="02040503050406030204" pitchFamily="18" charset="0"/>
                        </a:rPr>
                        <m:t>.</m:t>
                      </m:r>
                      <m:r>
                        <a:rPr lang="en-GB" sz="1600" b="1" i="1" u="sng" dirty="0" smtClean="0">
                          <a:solidFill>
                            <a:schemeClr val="accent1"/>
                          </a:solidFill>
                          <a:latin typeface="Cambria Math" panose="02040503050406030204" pitchFamily="18" charset="0"/>
                        </a:rPr>
                        <m:t>𝟎𝟎𝟐</m:t>
                      </m:r>
                      <m:r>
                        <a:rPr lang="en-GB" sz="1600" b="1" i="1" u="sng" dirty="0" smtClean="0">
                          <a:solidFill>
                            <a:schemeClr val="accent1"/>
                          </a:solidFill>
                          <a:latin typeface="Cambria Math" panose="02040503050406030204" pitchFamily="18" charset="0"/>
                        </a:rPr>
                        <m:t> </m:t>
                      </m:r>
                      <m:r>
                        <a:rPr lang="en-GB" sz="1600" b="1" i="0" u="sng" dirty="0" smtClean="0">
                          <a:solidFill>
                            <a:schemeClr val="accent1"/>
                          </a:solidFill>
                          <a:latin typeface="Cambria Math" panose="02040503050406030204" pitchFamily="18" charset="0"/>
                        </a:rPr>
                        <m:t>𝐦𝐨𝐥</m:t>
                      </m:r>
                      <m:r>
                        <a:rPr lang="en-GB" sz="1600" b="1" i="0" u="sng" dirty="0" smtClean="0">
                          <a:solidFill>
                            <a:schemeClr val="accent1"/>
                          </a:solidFill>
                          <a:latin typeface="Cambria Math" panose="02040503050406030204" pitchFamily="18" charset="0"/>
                        </a:rPr>
                        <m:t>/</m:t>
                      </m:r>
                      <m:r>
                        <a:rPr lang="en-GB" sz="1600" b="1" i="0" u="sng" dirty="0" smtClean="0">
                          <a:solidFill>
                            <a:schemeClr val="accent1"/>
                          </a:solidFill>
                          <a:latin typeface="Cambria Math" panose="02040503050406030204" pitchFamily="18" charset="0"/>
                        </a:rPr>
                        <m:t>𝐝𝐦𝟑</m:t>
                      </m:r>
                    </m:oMath>
                  </m:oMathPara>
                </a14:m>
                <a:endParaRPr lang="en-GB" sz="1600" b="1" u="sng" baseline="30000">
                  <a:solidFill>
                    <a:schemeClr val="accent1"/>
                  </a:solidFill>
                  <a:latin typeface="Century Gothic" panose="020B0502020202020204" pitchFamily="34" charset="0"/>
                </a:endParaRPr>
              </a:p>
            </p:txBody>
          </p:sp>
        </mc:Choice>
        <mc:Fallback>
          <p:sp>
            <p:nvSpPr>
              <p:cNvPr id="21" name="TextBox 20">
                <a:extLst>
                  <a:ext uri="{FF2B5EF4-FFF2-40B4-BE49-F238E27FC236}">
                    <a16:creationId xmlns:a16="http://schemas.microsoft.com/office/drawing/2014/main" id="{C42DB830-3F70-C822-76EF-674364EC6373}"/>
                  </a:ext>
                </a:extLst>
              </p:cNvPr>
              <p:cNvSpPr txBox="1">
                <a:spLocks noRot="1" noChangeAspect="1" noMove="1" noResize="1" noEditPoints="1" noAdjustHandles="1" noChangeArrowheads="1" noChangeShapeType="1" noTextEdit="1"/>
              </p:cNvSpPr>
              <p:nvPr/>
            </p:nvSpPr>
            <p:spPr>
              <a:xfrm>
                <a:off x="6972321" y="5811283"/>
                <a:ext cx="2408212" cy="338554"/>
              </a:xfrm>
              <a:prstGeom prst="rect">
                <a:avLst/>
              </a:prstGeom>
              <a:blipFill>
                <a:blip r:embed="rId8"/>
                <a:stretch>
                  <a:fillRect b="-14286"/>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BD745A32-602B-30F5-168B-615DD18B0CA2}"/>
                  </a:ext>
                </a:extLst>
              </p:cNvPr>
              <p:cNvSpPr txBox="1"/>
              <p:nvPr/>
            </p:nvSpPr>
            <p:spPr>
              <a:xfrm>
                <a:off x="354274" y="5249110"/>
                <a:ext cx="4059591" cy="57913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sz="1600" b="1" i="0" dirty="0" smtClean="0">
                          <a:solidFill>
                            <a:schemeClr val="accent1"/>
                          </a:solidFill>
                          <a:latin typeface="Cambria Math" panose="02040503050406030204" pitchFamily="18" charset="0"/>
                        </a:rPr>
                        <m:t>𝐧𝐮𝐦𝐛𝐞𝐫</m:t>
                      </m:r>
                      <m:r>
                        <a:rPr lang="en-GB" sz="1600" b="1" i="0" dirty="0" smtClean="0">
                          <a:solidFill>
                            <a:schemeClr val="accent1"/>
                          </a:solidFill>
                          <a:latin typeface="Cambria Math" panose="02040503050406030204" pitchFamily="18" charset="0"/>
                        </a:rPr>
                        <m:t> </m:t>
                      </m:r>
                      <m:r>
                        <a:rPr lang="en-GB" sz="1600" b="1" i="0" dirty="0" smtClean="0">
                          <a:solidFill>
                            <a:schemeClr val="accent1"/>
                          </a:solidFill>
                          <a:latin typeface="Cambria Math" panose="02040503050406030204" pitchFamily="18" charset="0"/>
                        </a:rPr>
                        <m:t>𝐨𝐟</m:t>
                      </m:r>
                      <m:r>
                        <a:rPr lang="en-GB" sz="1600" b="1" i="0" dirty="0" smtClean="0">
                          <a:solidFill>
                            <a:schemeClr val="accent1"/>
                          </a:solidFill>
                          <a:latin typeface="Cambria Math" panose="02040503050406030204" pitchFamily="18" charset="0"/>
                        </a:rPr>
                        <m:t> </m:t>
                      </m:r>
                      <m:r>
                        <a:rPr lang="en-GB" sz="1600" b="1" i="0" dirty="0" smtClean="0">
                          <a:solidFill>
                            <a:schemeClr val="accent1"/>
                          </a:solidFill>
                          <a:latin typeface="Cambria Math" panose="02040503050406030204" pitchFamily="18" charset="0"/>
                        </a:rPr>
                        <m:t>𝐦𝐨𝐥𝐞𝐬</m:t>
                      </m:r>
                      <m:r>
                        <a:rPr lang="en-GB" sz="1600" b="1" i="0" dirty="0" smtClean="0">
                          <a:solidFill>
                            <a:schemeClr val="accent1"/>
                          </a:solidFill>
                          <a:latin typeface="Cambria Math" panose="02040503050406030204" pitchFamily="18" charset="0"/>
                        </a:rPr>
                        <m:t>=</m:t>
                      </m:r>
                      <m:r>
                        <a:rPr lang="en-GB" sz="1600" b="1" i="1" dirty="0" smtClean="0">
                          <a:solidFill>
                            <a:schemeClr val="accent1"/>
                          </a:solidFill>
                          <a:latin typeface="Cambria Math" panose="02040503050406030204" pitchFamily="18" charset="0"/>
                        </a:rPr>
                        <m:t>𝒄𝒐𝒏𝒄𝒆𝒏𝒕𝒓𝒂𝒕𝒊𝒐𝒏</m:t>
                      </m:r>
                      <m:r>
                        <a:rPr lang="en-GB" sz="1600" b="1" i="1" dirty="0" smtClean="0">
                          <a:solidFill>
                            <a:schemeClr val="accent1"/>
                          </a:solidFill>
                          <a:latin typeface="Cambria Math" panose="02040503050406030204" pitchFamily="18" charset="0"/>
                        </a:rPr>
                        <m:t> </m:t>
                      </m:r>
                      <m:r>
                        <a:rPr lang="en-GB" sz="1600" b="1" i="1" dirty="0" smtClean="0">
                          <a:solidFill>
                            <a:schemeClr val="accent1"/>
                          </a:solidFill>
                          <a:latin typeface="Cambria Math" panose="02040503050406030204" pitchFamily="18" charset="0"/>
                        </a:rPr>
                        <m:t>𝒙</m:t>
                      </m:r>
                      <m:r>
                        <a:rPr lang="en-GB" sz="1600" b="1" i="1" dirty="0" smtClean="0">
                          <a:solidFill>
                            <a:schemeClr val="accent1"/>
                          </a:solidFill>
                          <a:latin typeface="Cambria Math" panose="02040503050406030204" pitchFamily="18" charset="0"/>
                        </a:rPr>
                        <m:t> </m:t>
                      </m:r>
                      <m:r>
                        <a:rPr lang="en-GB" sz="1600" b="1" i="1" dirty="0" smtClean="0">
                          <a:solidFill>
                            <a:schemeClr val="accent1"/>
                          </a:solidFill>
                          <a:latin typeface="Cambria Math" panose="02040503050406030204" pitchFamily="18" charset="0"/>
                        </a:rPr>
                        <m:t>𝒗𝒐𝒍𝒖𝒎𝒆</m:t>
                      </m:r>
                    </m:oMath>
                  </m:oMathPara>
                </a14:m>
                <a:endParaRPr lang="en-GB" sz="1600" b="1">
                  <a:solidFill>
                    <a:schemeClr val="accent1"/>
                  </a:solidFill>
                  <a:latin typeface="Century Gothic" panose="020B0502020202020204" pitchFamily="34" charset="0"/>
                </a:endParaRPr>
              </a:p>
            </p:txBody>
          </p:sp>
        </mc:Choice>
        <mc:Fallback>
          <p:sp>
            <p:nvSpPr>
              <p:cNvPr id="4" name="TextBox 3">
                <a:extLst>
                  <a:ext uri="{FF2B5EF4-FFF2-40B4-BE49-F238E27FC236}">
                    <a16:creationId xmlns:a16="http://schemas.microsoft.com/office/drawing/2014/main" id="{BD745A32-602B-30F5-168B-615DD18B0CA2}"/>
                  </a:ext>
                </a:extLst>
              </p:cNvPr>
              <p:cNvSpPr txBox="1">
                <a:spLocks noRot="1" noChangeAspect="1" noMove="1" noResize="1" noEditPoints="1" noAdjustHandles="1" noChangeArrowheads="1" noChangeShapeType="1" noTextEdit="1"/>
              </p:cNvSpPr>
              <p:nvPr/>
            </p:nvSpPr>
            <p:spPr>
              <a:xfrm>
                <a:off x="354274" y="5249110"/>
                <a:ext cx="4059591" cy="579133"/>
              </a:xfrm>
              <a:prstGeom prst="rect">
                <a:avLst/>
              </a:prstGeom>
              <a:blipFill>
                <a:blip r:embed="rId9"/>
                <a:stretch>
                  <a:fillRect b="-8696"/>
                </a:stretch>
              </a:blipFill>
            </p:spPr>
            <p:txBody>
              <a:bodyPr/>
              <a:lstStyle/>
              <a:p>
                <a:r>
                  <a:rPr lang="en-GB">
                    <a:noFill/>
                  </a:rPr>
                  <a:t> </a:t>
                </a:r>
              </a:p>
            </p:txBody>
          </p:sp>
        </mc:Fallback>
      </mc:AlternateContent>
      <p:pic>
        <p:nvPicPr>
          <p:cNvPr id="15" name="Picture 2" descr="Free chemistry flask glass vector">
            <a:extLst>
              <a:ext uri="{FF2B5EF4-FFF2-40B4-BE49-F238E27FC236}">
                <a16:creationId xmlns:a16="http://schemas.microsoft.com/office/drawing/2014/main" id="{0BA4E801-04F2-7934-D120-41FE6EBCD98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30375" y="2168030"/>
            <a:ext cx="1101725" cy="143877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Free bottle flask chemistry vector">
            <a:extLst>
              <a:ext uri="{FF2B5EF4-FFF2-40B4-BE49-F238E27FC236}">
                <a16:creationId xmlns:a16="http://schemas.microsoft.com/office/drawing/2014/main" id="{6EF2CAF3-0F7F-BA86-D51E-9832DF0F68C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27576" y="2209800"/>
            <a:ext cx="1076324" cy="140559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Free chemistry flask glass vector">
            <a:extLst>
              <a:ext uri="{FF2B5EF4-FFF2-40B4-BE49-F238E27FC236}">
                <a16:creationId xmlns:a16="http://schemas.microsoft.com/office/drawing/2014/main" id="{FED32140-E764-E942-C861-B4FA6D7034D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58176" y="2184399"/>
            <a:ext cx="1101724" cy="1438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052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2"/>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fade">
                                      <p:cBhvr>
                                        <p:cTn id="44" dur="500"/>
                                        <p:tgtEl>
                                          <p:spTgt spid="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500"/>
                                        <p:tgtEl>
                                          <p:spTgt spid="1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fade">
                                      <p:cBhvr>
                                        <p:cTn id="54" dur="500"/>
                                        <p:tgtEl>
                                          <p:spTgt spid="1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500"/>
                                        <p:tgtEl>
                                          <p:spTgt spid="19"/>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0"/>
                                        </p:tgtEl>
                                        <p:attrNameLst>
                                          <p:attrName>style.visibility</p:attrName>
                                        </p:attrNameLst>
                                      </p:cBhvr>
                                      <p:to>
                                        <p:strVal val="visible"/>
                                      </p:to>
                                    </p:set>
                                    <p:animEffect transition="in" filter="fade">
                                      <p:cBhvr>
                                        <p:cTn id="69" dur="500"/>
                                        <p:tgtEl>
                                          <p:spTgt spid="2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fade">
                                      <p:cBhvr>
                                        <p:cTn id="7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5" grpId="0"/>
      <p:bldP spid="8" grpId="0"/>
      <p:bldP spid="9" grpId="0"/>
      <p:bldP spid="10" grpId="0"/>
      <p:bldP spid="13" grpId="0"/>
      <p:bldP spid="16" grpId="0"/>
      <p:bldP spid="17" grpId="0"/>
      <p:bldP spid="18" grpId="0"/>
      <p:bldP spid="19" grpId="0"/>
      <p:bldP spid="20" grpId="0"/>
      <p:bldP spid="21" grpId="0"/>
      <p:bldP spid="4" grpId="0"/>
    </p:bldLst>
  </p:timing>
</p:sld>
</file>

<file path=ppt/theme/theme1.xml><?xml version="1.0" encoding="utf-8"?>
<a:theme xmlns:a="http://schemas.openxmlformats.org/drawingml/2006/main" name="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A5CE95B1-CCAD-4750-8F05-1DA9DDC39C97}">
  <ds:schemaRefs>
    <ds:schemaRef ds:uri="http://schemas.microsoft.com/sharepoint/v3/contenttype/forms"/>
  </ds:schemaRefs>
</ds:datastoreItem>
</file>

<file path=customXml/itemProps2.xml><?xml version="1.0" encoding="utf-8"?>
<ds:datastoreItem xmlns:ds="http://schemas.openxmlformats.org/officeDocument/2006/customXml" ds:itemID="{8BDE23D1-E955-4AA5-922D-BD045916AA5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d66dd2-dc2f-4e10-8286-f1da66314693"/>
    <ds:schemaRef ds:uri="e7f29ac3-c74a-46a7-9e80-ec6458dc319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8DF14CD-FE4E-4B91-BA7F-219603BF8673}">
  <ds:schemaRefs>
    <ds:schemaRef ds:uri="http://purl.org/dc/terms/"/>
    <ds:schemaRef ds:uri="http://schemas.microsoft.com/office/2006/metadata/properties"/>
    <ds:schemaRef ds:uri="http://purl.org/dc/dcmitype/"/>
    <ds:schemaRef ds:uri="http://purl.org/dc/elements/1.1/"/>
    <ds:schemaRef ds:uri="http://schemas.microsoft.com/office/infopath/2007/PartnerControls"/>
    <ds:schemaRef ds:uri="http://schemas.openxmlformats.org/package/2006/metadata/core-properties"/>
    <ds:schemaRef ds:uri="e7f29ac3-c74a-46a7-9e80-ec6458dc319f"/>
    <ds:schemaRef ds:uri="http://schemas.microsoft.com/office/2006/documentManagement/types"/>
    <ds:schemaRef ds:uri="http://www.w3.org/XML/1998/namespace"/>
    <ds:schemaRef ds:uri="9dd66dd2-dc2f-4e10-8286-f1da66314693"/>
  </ds:schemaRefs>
</ds:datastoreItem>
</file>

<file path=docProps/app.xml><?xml version="1.0" encoding="utf-8"?>
<Properties xmlns="http://schemas.openxmlformats.org/officeDocument/2006/extended-properties" xmlns:vt="http://schemas.openxmlformats.org/officeDocument/2006/docPropsVTypes">
  <Template>P1.3.2 - Energy Stores</Template>
  <TotalTime>2945</TotalTime>
  <Words>5709</Words>
  <Application>Microsoft Macintosh PowerPoint</Application>
  <PresentationFormat>Widescreen</PresentationFormat>
  <Paragraphs>598</Paragraphs>
  <Slides>27</Slides>
  <Notes>21</Notes>
  <HiddenSlides>10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Calibri</vt:lpstr>
      <vt:lpstr>Cambria Math</vt:lpstr>
      <vt:lpstr>Century Gothic</vt:lpstr>
      <vt:lpstr>Georgia</vt:lpstr>
      <vt:lpstr>open-sans</vt:lpstr>
      <vt:lpstr>PT Sans</vt:lpstr>
      <vt:lpstr>Wingdings</vt:lpstr>
      <vt:lpstr>B2.2.11 Feedback lesson</vt:lpstr>
      <vt:lpstr>Making this resource work for you</vt:lpstr>
      <vt:lpstr>PowerPoint Presentation</vt:lpstr>
      <vt:lpstr>PowerPoint Presentation</vt:lpstr>
      <vt:lpstr>PowerPoint Presentation</vt:lpstr>
      <vt:lpstr>C4.3.13</vt:lpstr>
      <vt:lpstr>PowerPoint Presentation</vt:lpstr>
      <vt:lpstr>This is the fix-it portion of the lesson</vt:lpstr>
      <vt:lpstr>Titration</vt:lpstr>
      <vt:lpstr>Calculating an Unknown Concentration</vt:lpstr>
      <vt:lpstr>Calculate your unknown concentration</vt:lpstr>
      <vt:lpstr>Calculate your unknown concentration</vt:lpstr>
      <vt:lpstr>Is this correct?</vt:lpstr>
      <vt:lpstr>Which values should we use? </vt:lpstr>
      <vt:lpstr>True or false?</vt:lpstr>
      <vt:lpstr>Drill</vt:lpstr>
      <vt:lpstr>Drill answers</vt:lpstr>
      <vt:lpstr>I: calculating an unknown concentration</vt:lpstr>
      <vt:lpstr>We: calculating an unknown concentration</vt:lpstr>
      <vt:lpstr>You: calculating an unknown concentration</vt:lpstr>
      <vt:lpstr>Activity</vt:lpstr>
      <vt:lpstr>Answers</vt:lpstr>
      <vt:lpstr>Answers</vt:lpstr>
      <vt:lpstr>Answers</vt:lpstr>
      <vt:lpstr>Answers</vt:lpstr>
      <vt:lpstr>Answers</vt:lpstr>
      <vt:lpstr>Answer the questions below.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457</cp:revision>
  <dcterms:created xsi:type="dcterms:W3CDTF">2019-03-21T11:24:14Z</dcterms:created>
  <dcterms:modified xsi:type="dcterms:W3CDTF">2025-02-03T13:20:43Z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MediaServiceImageTags">
    <vt:lpwstr/>
  </property>
</Properties>
</file>